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1" r:id="rId4"/>
    <p:sldId id="259" r:id="rId5"/>
    <p:sldId id="282" r:id="rId6"/>
    <p:sldId id="260" r:id="rId7"/>
    <p:sldId id="262" r:id="rId8"/>
    <p:sldId id="263" r:id="rId9"/>
    <p:sldId id="264" r:id="rId10"/>
    <p:sldId id="265" r:id="rId11"/>
    <p:sldId id="266" r:id="rId12"/>
    <p:sldId id="267" r:id="rId13"/>
    <p:sldId id="283" r:id="rId14"/>
    <p:sldId id="268" r:id="rId15"/>
    <p:sldId id="269" r:id="rId16"/>
    <p:sldId id="270" r:id="rId17"/>
    <p:sldId id="272" r:id="rId18"/>
    <p:sldId id="273" r:id="rId19"/>
    <p:sldId id="274" r:id="rId20"/>
    <p:sldId id="275" r:id="rId21"/>
    <p:sldId id="276" r:id="rId22"/>
    <p:sldId id="277" r:id="rId23"/>
    <p:sldId id="278" r:id="rId24"/>
    <p:sldId id="279" r:id="rId25"/>
    <p:sldId id="280" r:id="rId26"/>
    <p:sldId id="281" r:id="rId27"/>
    <p:sldId id="271"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FF00FF"/>
    <a:srgbClr val="FF3300"/>
    <a:srgbClr val="FFF6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38DBCDE2-0AE0-497C-A358-6A23973BCA5D}" type="datetimeFigureOut">
              <a:rPr lang="en-AU" smtClean="0"/>
              <a:pPr/>
              <a:t>22/02/2014</a:t>
            </a:fld>
            <a:endParaRPr lang="en-AU"/>
          </a:p>
        </p:txBody>
      </p:sp>
      <p:sp>
        <p:nvSpPr>
          <p:cNvPr id="16" name="Slide Number Placeholder 15"/>
          <p:cNvSpPr>
            <a:spLocks noGrp="1"/>
          </p:cNvSpPr>
          <p:nvPr>
            <p:ph type="sldNum" sz="quarter" idx="11"/>
          </p:nvPr>
        </p:nvSpPr>
        <p:spPr/>
        <p:txBody>
          <a:bodyPr/>
          <a:lstStyle/>
          <a:p>
            <a:fld id="{63D9DB7E-EEEB-47FC-B4F0-B4C142F671CC}" type="slidenum">
              <a:rPr lang="en-AU" smtClean="0"/>
              <a:pPr/>
              <a:t>‹#›</a:t>
            </a:fld>
            <a:endParaRPr lang="en-AU"/>
          </a:p>
        </p:txBody>
      </p:sp>
      <p:sp>
        <p:nvSpPr>
          <p:cNvPr id="17" name="Footer Placeholder 16"/>
          <p:cNvSpPr>
            <a:spLocks noGrp="1"/>
          </p:cNvSpPr>
          <p:nvPr>
            <p:ph type="ftr" sz="quarter" idx="12"/>
          </p:nvPr>
        </p:nvSpPr>
        <p:spPr/>
        <p:txBody>
          <a:bodyPr/>
          <a:lstStyle/>
          <a:p>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8DBCDE2-0AE0-497C-A358-6A23973BCA5D}" type="datetimeFigureOut">
              <a:rPr lang="en-AU" smtClean="0"/>
              <a:pPr/>
              <a:t>22/02/2014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3D9DB7E-EEEB-47FC-B4F0-B4C142F671CC}"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8DBCDE2-0AE0-497C-A358-6A23973BCA5D}" type="datetimeFigureOut">
              <a:rPr lang="en-AU" smtClean="0"/>
              <a:pPr/>
              <a:t>22/02/2014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3D9DB7E-EEEB-47FC-B4F0-B4C142F671CC}"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38DBCDE2-0AE0-497C-A358-6A23973BCA5D}" type="datetimeFigureOut">
              <a:rPr lang="en-AU" smtClean="0"/>
              <a:pPr/>
              <a:t>22/02/2014</a:t>
            </a:fld>
            <a:endParaRPr lang="en-AU"/>
          </a:p>
        </p:txBody>
      </p:sp>
      <p:sp>
        <p:nvSpPr>
          <p:cNvPr id="15" name="Slide Number Placeholder 14"/>
          <p:cNvSpPr>
            <a:spLocks noGrp="1"/>
          </p:cNvSpPr>
          <p:nvPr>
            <p:ph type="sldNum" sz="quarter" idx="15"/>
          </p:nvPr>
        </p:nvSpPr>
        <p:spPr/>
        <p:txBody>
          <a:bodyPr/>
          <a:lstStyle>
            <a:lvl1pPr algn="ctr">
              <a:defRPr/>
            </a:lvl1pPr>
          </a:lstStyle>
          <a:p>
            <a:fld id="{63D9DB7E-EEEB-47FC-B4F0-B4C142F671CC}" type="slidenum">
              <a:rPr lang="en-AU" smtClean="0"/>
              <a:pPr/>
              <a:t>‹#›</a:t>
            </a:fld>
            <a:endParaRPr lang="en-AU"/>
          </a:p>
        </p:txBody>
      </p:sp>
      <p:sp>
        <p:nvSpPr>
          <p:cNvPr id="16" name="Footer Placeholder 15"/>
          <p:cNvSpPr>
            <a:spLocks noGrp="1"/>
          </p:cNvSpPr>
          <p:nvPr>
            <p:ph type="ftr" sz="quarter" idx="16"/>
          </p:nvPr>
        </p:nvSpPr>
        <p:spPr/>
        <p:txBody>
          <a:bodyPr/>
          <a:lstStyle/>
          <a:p>
            <a:endParaRPr lang="en-AU"/>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8DBCDE2-0AE0-497C-A358-6A23973BCA5D}" type="datetimeFigureOut">
              <a:rPr lang="en-AU" smtClean="0"/>
              <a:pPr/>
              <a:t>22/02/2014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3D9DB7E-EEEB-47FC-B4F0-B4C142F671CC}" type="slidenum">
              <a:rPr lang="en-AU" smtClean="0"/>
              <a:pPr/>
              <a:t>‹#›</a:t>
            </a:fld>
            <a:endParaRPr lang="en-AU"/>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8DBCDE2-0AE0-497C-A358-6A23973BCA5D}" type="datetimeFigureOut">
              <a:rPr lang="en-AU" smtClean="0"/>
              <a:pPr/>
              <a:t>22/02/2014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3D9DB7E-EEEB-47FC-B4F0-B4C142F671CC}" type="slidenum">
              <a:rPr lang="en-AU" smtClean="0"/>
              <a:pPr/>
              <a:t>‹#›</a:t>
            </a:fld>
            <a:endParaRPr lang="en-AU"/>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63D9DB7E-EEEB-47FC-B4F0-B4C142F671CC}" type="slidenum">
              <a:rPr lang="en-AU" smtClean="0"/>
              <a:pPr/>
              <a:t>‹#›</a:t>
            </a:fld>
            <a:endParaRPr lang="en-AU"/>
          </a:p>
        </p:txBody>
      </p:sp>
      <p:sp>
        <p:nvSpPr>
          <p:cNvPr id="8" name="Footer Placeholder 7"/>
          <p:cNvSpPr>
            <a:spLocks noGrp="1"/>
          </p:cNvSpPr>
          <p:nvPr>
            <p:ph type="ftr" sz="quarter" idx="11"/>
          </p:nvPr>
        </p:nvSpPr>
        <p:spPr/>
        <p:txBody>
          <a:bodyPr/>
          <a:lstStyle/>
          <a:p>
            <a:endParaRPr lang="en-AU"/>
          </a:p>
        </p:txBody>
      </p:sp>
      <p:sp>
        <p:nvSpPr>
          <p:cNvPr id="7" name="Date Placeholder 6"/>
          <p:cNvSpPr>
            <a:spLocks noGrp="1"/>
          </p:cNvSpPr>
          <p:nvPr>
            <p:ph type="dt" sz="half" idx="10"/>
          </p:nvPr>
        </p:nvSpPr>
        <p:spPr/>
        <p:txBody>
          <a:bodyPr/>
          <a:lstStyle/>
          <a:p>
            <a:fld id="{38DBCDE2-0AE0-497C-A358-6A23973BCA5D}" type="datetimeFigureOut">
              <a:rPr lang="en-AU" smtClean="0"/>
              <a:pPr/>
              <a:t>22/02/2014</a:t>
            </a:fld>
            <a:endParaRPr lang="en-AU"/>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8DBCDE2-0AE0-497C-A358-6A23973BCA5D}" type="datetimeFigureOut">
              <a:rPr lang="en-AU" smtClean="0"/>
              <a:pPr/>
              <a:t>22/02/2014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63D9DB7E-EEEB-47FC-B4F0-B4C142F671CC}" type="slidenum">
              <a:rPr lang="en-AU" smtClean="0"/>
              <a:pPr/>
              <a:t>‹#›</a:t>
            </a:fld>
            <a:endParaRPr lang="en-AU"/>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DBCDE2-0AE0-497C-A358-6A23973BCA5D}" type="datetimeFigureOut">
              <a:rPr lang="en-AU" smtClean="0"/>
              <a:pPr/>
              <a:t>22/02/2014</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63D9DB7E-EEEB-47FC-B4F0-B4C142F671CC}"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38DBCDE2-0AE0-497C-A358-6A23973BCA5D}" type="datetimeFigureOut">
              <a:rPr lang="en-AU" smtClean="0"/>
              <a:pPr/>
              <a:t>22/02/2014</a:t>
            </a:fld>
            <a:endParaRPr lang="en-AU"/>
          </a:p>
        </p:txBody>
      </p:sp>
      <p:sp>
        <p:nvSpPr>
          <p:cNvPr id="9" name="Slide Number Placeholder 8"/>
          <p:cNvSpPr>
            <a:spLocks noGrp="1"/>
          </p:cNvSpPr>
          <p:nvPr>
            <p:ph type="sldNum" sz="quarter" idx="15"/>
          </p:nvPr>
        </p:nvSpPr>
        <p:spPr/>
        <p:txBody>
          <a:bodyPr/>
          <a:lstStyle/>
          <a:p>
            <a:fld id="{63D9DB7E-EEEB-47FC-B4F0-B4C142F671CC}" type="slidenum">
              <a:rPr lang="en-AU" smtClean="0"/>
              <a:pPr/>
              <a:t>‹#›</a:t>
            </a:fld>
            <a:endParaRPr lang="en-AU"/>
          </a:p>
        </p:txBody>
      </p:sp>
      <p:sp>
        <p:nvSpPr>
          <p:cNvPr id="10" name="Footer Placeholder 9"/>
          <p:cNvSpPr>
            <a:spLocks noGrp="1"/>
          </p:cNvSpPr>
          <p:nvPr>
            <p:ph type="ftr" sz="quarter" idx="16"/>
          </p:nvPr>
        </p:nvSpPr>
        <p:spPr/>
        <p:txBody>
          <a:bodyPr/>
          <a:lstStyle/>
          <a:p>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38DBCDE2-0AE0-497C-A358-6A23973BCA5D}" type="datetimeFigureOut">
              <a:rPr lang="en-AU" smtClean="0"/>
              <a:pPr/>
              <a:t>22/02/2014</a:t>
            </a:fld>
            <a:endParaRPr lang="en-AU"/>
          </a:p>
        </p:txBody>
      </p:sp>
      <p:sp>
        <p:nvSpPr>
          <p:cNvPr id="9" name="Slide Number Placeholder 8"/>
          <p:cNvSpPr>
            <a:spLocks noGrp="1"/>
          </p:cNvSpPr>
          <p:nvPr>
            <p:ph type="sldNum" sz="quarter" idx="11"/>
          </p:nvPr>
        </p:nvSpPr>
        <p:spPr/>
        <p:txBody>
          <a:bodyPr/>
          <a:lstStyle/>
          <a:p>
            <a:fld id="{63D9DB7E-EEEB-47FC-B4F0-B4C142F671CC}" type="slidenum">
              <a:rPr lang="en-AU" smtClean="0"/>
              <a:pPr/>
              <a:t>‹#›</a:t>
            </a:fld>
            <a:endParaRPr lang="en-AU"/>
          </a:p>
        </p:txBody>
      </p:sp>
      <p:sp>
        <p:nvSpPr>
          <p:cNvPr id="10" name="Footer Placeholder 9"/>
          <p:cNvSpPr>
            <a:spLocks noGrp="1"/>
          </p:cNvSpPr>
          <p:nvPr>
            <p:ph type="ftr" sz="quarter" idx="12"/>
          </p:nvPr>
        </p:nvSpPr>
        <p:spPr/>
        <p:txBody>
          <a:bodyPr/>
          <a:lstStyle/>
          <a:p>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38DBCDE2-0AE0-497C-A358-6A23973BCA5D}" type="datetimeFigureOut">
              <a:rPr lang="en-AU" smtClean="0"/>
              <a:pPr/>
              <a:t>22/02/2014</a:t>
            </a:fld>
            <a:endParaRPr lang="en-AU"/>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AU"/>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63D9DB7E-EEEB-47FC-B4F0-B4C142F671CC}" type="slidenum">
              <a:rPr lang="en-AU" smtClean="0"/>
              <a:pPr/>
              <a:t>‹#›</a:t>
            </a:fld>
            <a:endParaRPr lang="en-AU"/>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idx="1"/>
          </p:nvPr>
        </p:nvSpPr>
        <p:spPr/>
        <p:txBody>
          <a:bodyPr/>
          <a:lstStyle/>
          <a:p>
            <a:pPr algn="ctr">
              <a:buNone/>
            </a:pPr>
            <a:r>
              <a:rPr lang="en-AU" sz="3200" b="1" dirty="0" smtClean="0">
                <a:solidFill>
                  <a:srgbClr val="FF0000"/>
                </a:solidFill>
                <a:latin typeface="Chiller" pitchFamily="82" charset="0"/>
              </a:rPr>
              <a:t>S. Lewington</a:t>
            </a:r>
          </a:p>
          <a:p>
            <a:pPr algn="ctr">
              <a:buNone/>
            </a:pPr>
            <a:endParaRPr lang="en-AU" sz="3200" b="1" dirty="0" smtClean="0">
              <a:solidFill>
                <a:srgbClr val="FF0000"/>
              </a:solidFill>
              <a:latin typeface="Chiller" pitchFamily="82" charset="0"/>
            </a:endParaRPr>
          </a:p>
          <a:p>
            <a:pPr algn="ctr">
              <a:buNone/>
            </a:pPr>
            <a:endParaRPr lang="en-AU" sz="3200" b="1" dirty="0">
              <a:solidFill>
                <a:srgbClr val="FF0000"/>
              </a:solidFill>
              <a:latin typeface="Chiller" pitchFamily="82" charset="0"/>
            </a:endParaRPr>
          </a:p>
        </p:txBody>
      </p:sp>
      <p:sp>
        <p:nvSpPr>
          <p:cNvPr id="2" name="Title 1"/>
          <p:cNvSpPr>
            <a:spLocks noGrp="1"/>
          </p:cNvSpPr>
          <p:nvPr>
            <p:ph type="title"/>
          </p:nvPr>
        </p:nvSpPr>
        <p:spPr/>
        <p:txBody>
          <a:bodyPr/>
          <a:lstStyle/>
          <a:p>
            <a:pPr algn="ctr"/>
            <a:r>
              <a:rPr lang="en-AU" sz="5400" dirty="0" smtClean="0">
                <a:solidFill>
                  <a:srgbClr val="FF0000"/>
                </a:solidFill>
                <a:latin typeface="Chiller" pitchFamily="82" charset="0"/>
              </a:rPr>
              <a:t>Creative Writing</a:t>
            </a:r>
            <a:endParaRPr lang="en-AU" sz="5400" dirty="0">
              <a:solidFill>
                <a:srgbClr val="FF0000"/>
              </a:solidFill>
              <a:latin typeface="Chiller" pitchFamily="82" charset="0"/>
            </a:endParaRPr>
          </a:p>
        </p:txBody>
      </p:sp>
      <p:pic>
        <p:nvPicPr>
          <p:cNvPr id="5" name="Picture 4" descr="430110_10150678429451413_736736412_11674000_416835229_n.jpg"/>
          <p:cNvPicPr>
            <a:picLocks noChangeAspect="1"/>
          </p:cNvPicPr>
          <p:nvPr/>
        </p:nvPicPr>
        <p:blipFill>
          <a:blip r:embed="rId2" cstate="print"/>
          <a:stretch>
            <a:fillRect/>
          </a:stretch>
        </p:blipFill>
        <p:spPr>
          <a:xfrm>
            <a:off x="2051720" y="2276872"/>
            <a:ext cx="5143500" cy="36385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subTitle" idx="1"/>
          </p:nvPr>
        </p:nvSpPr>
        <p:spPr/>
        <p:txBody>
          <a:bodyPr>
            <a:normAutofit fontScale="55000" lnSpcReduction="20000"/>
          </a:bodyPr>
          <a:lstStyle/>
          <a:p>
            <a:r>
              <a:rPr lang="en-AU" sz="4400" dirty="0" smtClean="0">
                <a:solidFill>
                  <a:schemeClr val="accent3">
                    <a:lumMod val="60000"/>
                    <a:lumOff val="40000"/>
                  </a:schemeClr>
                </a:solidFill>
                <a:latin typeface="Chiller" pitchFamily="82" charset="0"/>
              </a:rPr>
              <a:t>The length of sentences in your story writing can have a positive effect on the quality of your writing. Sentence lengths are important for special effects in your story as well as for maintaining reader interest and excitement.</a:t>
            </a:r>
            <a:endParaRPr lang="en-AU" sz="4400" dirty="0">
              <a:solidFill>
                <a:schemeClr val="accent3">
                  <a:lumMod val="60000"/>
                  <a:lumOff val="40000"/>
                </a:schemeClr>
              </a:solidFill>
              <a:latin typeface="Chiller" pitchFamily="82" charset="0"/>
            </a:endParaRPr>
          </a:p>
        </p:txBody>
      </p:sp>
      <p:sp>
        <p:nvSpPr>
          <p:cNvPr id="3" name="Title 2"/>
          <p:cNvSpPr>
            <a:spLocks noGrp="1"/>
          </p:cNvSpPr>
          <p:nvPr>
            <p:ph type="ctrTitle"/>
          </p:nvPr>
        </p:nvSpPr>
        <p:spPr/>
        <p:txBody>
          <a:bodyPr/>
          <a:lstStyle/>
          <a:p>
            <a:pPr algn="ctr"/>
            <a:r>
              <a:rPr lang="en-AU" dirty="0" smtClean="0">
                <a:solidFill>
                  <a:schemeClr val="accent2">
                    <a:lumMod val="75000"/>
                  </a:schemeClr>
                </a:solidFill>
              </a:rPr>
              <a:t>Using variety in sentence length</a:t>
            </a:r>
            <a:endParaRPr lang="en-AU" dirty="0">
              <a:solidFill>
                <a:schemeClr val="accent2">
                  <a:lumMod val="75000"/>
                </a:schemeClr>
              </a:solidFill>
            </a:endParaRPr>
          </a:p>
        </p:txBody>
      </p:sp>
      <p:pic>
        <p:nvPicPr>
          <p:cNvPr id="4" name="Picture 3" descr="431013_10150686792461413_736736412_11700665_73760552_n.jpg"/>
          <p:cNvPicPr>
            <a:picLocks noChangeAspect="1"/>
          </p:cNvPicPr>
          <p:nvPr/>
        </p:nvPicPr>
        <p:blipFill>
          <a:blip r:embed="rId2" cstate="print"/>
          <a:stretch>
            <a:fillRect/>
          </a:stretch>
        </p:blipFill>
        <p:spPr>
          <a:xfrm>
            <a:off x="2411760" y="476672"/>
            <a:ext cx="4438650" cy="208823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endParaRPr lang="en-AU"/>
          </a:p>
        </p:txBody>
      </p:sp>
      <p:sp>
        <p:nvSpPr>
          <p:cNvPr id="2" name="Content Placeholder 1"/>
          <p:cNvSpPr>
            <a:spLocks noGrp="1"/>
          </p:cNvSpPr>
          <p:nvPr>
            <p:ph sz="half" idx="2"/>
          </p:nvPr>
        </p:nvSpPr>
        <p:spPr/>
        <p:txBody>
          <a:bodyPr>
            <a:normAutofit fontScale="92500" lnSpcReduction="20000"/>
          </a:bodyPr>
          <a:lstStyle/>
          <a:p>
            <a:pPr algn="ctr">
              <a:buNone/>
            </a:pPr>
            <a:endParaRPr lang="en-AU" sz="3200" dirty="0" smtClean="0">
              <a:solidFill>
                <a:srgbClr val="7030A0"/>
              </a:solidFill>
              <a:latin typeface="Kristen ITC" pitchFamily="66" charset="0"/>
            </a:endParaRPr>
          </a:p>
          <a:p>
            <a:pPr algn="ctr">
              <a:buNone/>
            </a:pPr>
            <a:endParaRPr lang="en-AU" sz="3200" dirty="0" smtClean="0">
              <a:solidFill>
                <a:srgbClr val="7030A0"/>
              </a:solidFill>
              <a:latin typeface="Kristen ITC" pitchFamily="66" charset="0"/>
            </a:endParaRPr>
          </a:p>
          <a:p>
            <a:pPr algn="ctr">
              <a:buNone/>
            </a:pPr>
            <a:r>
              <a:rPr lang="en-AU" sz="3200" dirty="0" smtClean="0">
                <a:solidFill>
                  <a:srgbClr val="7030A0"/>
                </a:solidFill>
                <a:latin typeface="Kristen ITC" pitchFamily="66" charset="0"/>
              </a:rPr>
              <a:t>Any word types can be used for sentence beginnings. They will add sparkle and interest to your story writing.</a:t>
            </a:r>
            <a:endParaRPr lang="en-AU" sz="3200" dirty="0">
              <a:solidFill>
                <a:srgbClr val="7030A0"/>
              </a:solidFill>
              <a:latin typeface="Kristen ITC" pitchFamily="66" charset="0"/>
            </a:endParaRPr>
          </a:p>
        </p:txBody>
      </p:sp>
      <p:pic>
        <p:nvPicPr>
          <p:cNvPr id="7" name="Content Placeholder 6" descr="Forest.jpg"/>
          <p:cNvPicPr>
            <a:picLocks noGrp="1" noChangeAspect="1"/>
          </p:cNvPicPr>
          <p:nvPr>
            <p:ph sz="quarter" idx="4"/>
          </p:nvPr>
        </p:nvPicPr>
        <p:blipFill>
          <a:blip r:embed="rId2" cstate="print"/>
          <a:stretch>
            <a:fillRect/>
          </a:stretch>
        </p:blipFill>
        <p:spPr>
          <a:xfrm>
            <a:off x="4712494" y="2201863"/>
            <a:ext cx="3913187" cy="3913187"/>
          </a:xfrm>
        </p:spPr>
      </p:pic>
      <p:sp>
        <p:nvSpPr>
          <p:cNvPr id="3" name="Title 2"/>
          <p:cNvSpPr>
            <a:spLocks noGrp="1"/>
          </p:cNvSpPr>
          <p:nvPr>
            <p:ph type="title"/>
          </p:nvPr>
        </p:nvSpPr>
        <p:spPr/>
        <p:txBody>
          <a:bodyPr>
            <a:normAutofit fontScale="90000"/>
          </a:bodyPr>
          <a:lstStyle/>
          <a:p>
            <a:r>
              <a:rPr lang="en-AU" dirty="0" smtClean="0">
                <a:solidFill>
                  <a:schemeClr val="tx2">
                    <a:lumMod val="50000"/>
                  </a:schemeClr>
                </a:solidFill>
                <a:latin typeface="Kristen ITC" pitchFamily="66" charset="0"/>
              </a:rPr>
              <a:t>Use variety in sentence beginnings.</a:t>
            </a:r>
            <a:endParaRPr lang="en-AU" dirty="0">
              <a:solidFill>
                <a:schemeClr val="tx2">
                  <a:lumMod val="50000"/>
                </a:schemeClr>
              </a:solidFill>
              <a:latin typeface="Kristen ITC" pitchFamily="66" charset="0"/>
            </a:endParaRPr>
          </a:p>
        </p:txBody>
      </p:sp>
      <p:sp>
        <p:nvSpPr>
          <p:cNvPr id="5" name="Text Placeholder 4"/>
          <p:cNvSpPr>
            <a:spLocks noGrp="1"/>
          </p:cNvSpPr>
          <p:nvPr>
            <p:ph type="body" idx="3"/>
          </p:nvPr>
        </p:nvSpPr>
        <p:spPr/>
        <p:txBody>
          <a:bodyPr/>
          <a:lstStyle/>
          <a:p>
            <a:endParaRPr lang="en-AU"/>
          </a:p>
        </p:txBody>
      </p:sp>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ctr">
              <a:buNone/>
            </a:pPr>
            <a:r>
              <a:rPr lang="en-AU" sz="3200" dirty="0" smtClean="0">
                <a:solidFill>
                  <a:schemeClr val="bg1"/>
                </a:solidFill>
                <a:latin typeface="French Script MT" pitchFamily="66" charset="0"/>
              </a:rPr>
              <a:t>Repetition is another technique favoured by competent writers but like most techniques you can have too much of a good thing. </a:t>
            </a:r>
            <a:r>
              <a:rPr lang="en-AU" sz="3200" b="1" dirty="0" smtClean="0">
                <a:solidFill>
                  <a:schemeClr val="bg1"/>
                </a:solidFill>
                <a:latin typeface="French Script MT" pitchFamily="66" charset="0"/>
              </a:rPr>
              <a:t>Repetition must have purpose. </a:t>
            </a:r>
          </a:p>
          <a:p>
            <a:pPr>
              <a:buNone/>
            </a:pPr>
            <a:r>
              <a:rPr lang="en-AU" sz="3200" dirty="0" smtClean="0">
                <a:solidFill>
                  <a:schemeClr val="bg1"/>
                </a:solidFill>
                <a:latin typeface="French Script MT" pitchFamily="66" charset="0"/>
              </a:rPr>
              <a:t>Words can be repeated for emphasis. How does repetition strengthen meaning?  </a:t>
            </a:r>
          </a:p>
          <a:p>
            <a:pPr>
              <a:buNone/>
            </a:pPr>
            <a:r>
              <a:rPr lang="en-AU" sz="3200" dirty="0" smtClean="0">
                <a:solidFill>
                  <a:schemeClr val="bg1"/>
                </a:solidFill>
                <a:latin typeface="French Script MT" pitchFamily="66" charset="0"/>
              </a:rPr>
              <a:t>Repetition of a sound, </a:t>
            </a:r>
            <a:r>
              <a:rPr lang="en-AU" sz="3200" b="1" dirty="0" smtClean="0">
                <a:solidFill>
                  <a:schemeClr val="bg1"/>
                </a:solidFill>
                <a:latin typeface="French Script MT" pitchFamily="66" charset="0"/>
              </a:rPr>
              <a:t>alliteration,</a:t>
            </a:r>
            <a:r>
              <a:rPr lang="en-AU" sz="3200" dirty="0" smtClean="0">
                <a:solidFill>
                  <a:schemeClr val="bg1"/>
                </a:solidFill>
                <a:latin typeface="French Script MT" pitchFamily="66" charset="0"/>
              </a:rPr>
              <a:t> helps to create atmosphere in your writing. It does not have to be the sound that starts the word.</a:t>
            </a:r>
            <a:endParaRPr lang="en-AU" sz="3200" dirty="0">
              <a:solidFill>
                <a:schemeClr val="bg1"/>
              </a:solidFill>
              <a:latin typeface="French Script MT" pitchFamily="66" charset="0"/>
            </a:endParaRPr>
          </a:p>
        </p:txBody>
      </p:sp>
      <p:sp>
        <p:nvSpPr>
          <p:cNvPr id="3" name="Title 2"/>
          <p:cNvSpPr>
            <a:spLocks noGrp="1"/>
          </p:cNvSpPr>
          <p:nvPr>
            <p:ph type="title"/>
          </p:nvPr>
        </p:nvSpPr>
        <p:spPr/>
        <p:txBody>
          <a:bodyPr/>
          <a:lstStyle/>
          <a:p>
            <a:pPr algn="ctr"/>
            <a:r>
              <a:rPr lang="en-AU" dirty="0" smtClean="0">
                <a:solidFill>
                  <a:schemeClr val="accent4">
                    <a:lumMod val="50000"/>
                  </a:schemeClr>
                </a:solidFill>
                <a:latin typeface="Kristen ITC" pitchFamily="66" charset="0"/>
              </a:rPr>
              <a:t>Repetition</a:t>
            </a:r>
            <a:endParaRPr lang="en-AU" dirty="0">
              <a:solidFill>
                <a:schemeClr val="accent4">
                  <a:lumMod val="50000"/>
                </a:schemeClr>
              </a:solidFill>
              <a:latin typeface="Kristen ITC"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epetition.jpg"/>
          <p:cNvPicPr>
            <a:picLocks noGrp="1" noChangeAspect="1"/>
          </p:cNvPicPr>
          <p:nvPr>
            <p:ph idx="1"/>
          </p:nvPr>
        </p:nvPicPr>
        <p:blipFill>
          <a:blip r:embed="rId2" cstate="print"/>
          <a:stretch>
            <a:fillRect/>
          </a:stretch>
        </p:blipFill>
        <p:spPr>
          <a:xfrm>
            <a:off x="1713802" y="1524000"/>
            <a:ext cx="5716396" cy="4572000"/>
          </a:xfrm>
        </p:spPr>
      </p:pic>
      <p:sp>
        <p:nvSpPr>
          <p:cNvPr id="3" name="Title 2"/>
          <p:cNvSpPr>
            <a:spLocks noGrp="1"/>
          </p:cNvSpPr>
          <p:nvPr>
            <p:ph type="title"/>
          </p:nvPr>
        </p:nvSpPr>
        <p:spPr/>
        <p:txBody>
          <a:bodyPr>
            <a:normAutofit/>
          </a:bodyPr>
          <a:lstStyle/>
          <a:p>
            <a:r>
              <a:rPr lang="en-AU" sz="6000" dirty="0" smtClean="0">
                <a:solidFill>
                  <a:schemeClr val="bg1"/>
                </a:solidFill>
                <a:latin typeface="French Script MT" pitchFamily="66" charset="0"/>
              </a:rPr>
              <a:t>Repetition, </a:t>
            </a:r>
            <a:r>
              <a:rPr lang="en-AU" sz="4800" dirty="0" smtClean="0">
                <a:solidFill>
                  <a:schemeClr val="bg1"/>
                </a:solidFill>
                <a:latin typeface="French Script MT" pitchFamily="66" charset="0"/>
              </a:rPr>
              <a:t>Repetition,</a:t>
            </a:r>
            <a:r>
              <a:rPr lang="en-AU" sz="6000" dirty="0" smtClean="0">
                <a:solidFill>
                  <a:schemeClr val="bg1"/>
                </a:solidFill>
                <a:latin typeface="French Script MT" pitchFamily="66" charset="0"/>
              </a:rPr>
              <a:t> </a:t>
            </a:r>
            <a:r>
              <a:rPr lang="en-AU" sz="2800" dirty="0" smtClean="0">
                <a:solidFill>
                  <a:schemeClr val="bg1"/>
                </a:solidFill>
                <a:latin typeface="French Script MT" pitchFamily="66" charset="0"/>
              </a:rPr>
              <a:t>Repetition,</a:t>
            </a:r>
            <a:endParaRPr lang="en-AU" sz="2800" dirty="0">
              <a:solidFill>
                <a:schemeClr val="bg1"/>
              </a:solidFill>
              <a:latin typeface="French Script MT" pitchFamily="66"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AU" dirty="0" smtClean="0">
                <a:solidFill>
                  <a:schemeClr val="tx2">
                    <a:lumMod val="75000"/>
                  </a:schemeClr>
                </a:solidFill>
              </a:rPr>
              <a:t>Sight </a:t>
            </a:r>
            <a:r>
              <a:rPr lang="en-AU" dirty="0" smtClean="0">
                <a:solidFill>
                  <a:schemeClr val="bg1">
                    <a:lumMod val="75000"/>
                    <a:lumOff val="25000"/>
                  </a:schemeClr>
                </a:solidFill>
              </a:rPr>
              <a:t>– Many students rely heavily on what is seen. This is important, as sight is one of our most important senses when developing a story. However, it is not the only sense with which we can take in information.</a:t>
            </a:r>
          </a:p>
          <a:p>
            <a:r>
              <a:rPr lang="en-AU" dirty="0" smtClean="0">
                <a:solidFill>
                  <a:schemeClr val="tx2">
                    <a:lumMod val="75000"/>
                  </a:schemeClr>
                </a:solidFill>
              </a:rPr>
              <a:t>What do you feel? </a:t>
            </a:r>
            <a:r>
              <a:rPr lang="en-AU" dirty="0" smtClean="0">
                <a:solidFill>
                  <a:schemeClr val="bg1">
                    <a:lumMod val="75000"/>
                    <a:lumOff val="25000"/>
                  </a:schemeClr>
                </a:solidFill>
              </a:rPr>
              <a:t>Using the sense of touch can add impact to your story.</a:t>
            </a:r>
          </a:p>
          <a:p>
            <a:r>
              <a:rPr lang="en-AU" dirty="0" smtClean="0">
                <a:solidFill>
                  <a:schemeClr val="tx2">
                    <a:lumMod val="75000"/>
                  </a:schemeClr>
                </a:solidFill>
              </a:rPr>
              <a:t>What do you hear? </a:t>
            </a:r>
            <a:r>
              <a:rPr lang="en-AU" dirty="0" smtClean="0">
                <a:solidFill>
                  <a:schemeClr val="bg1">
                    <a:lumMod val="75000"/>
                    <a:lumOff val="25000"/>
                  </a:schemeClr>
                </a:solidFill>
              </a:rPr>
              <a:t>Using the sense of hearing can add dramatically to your story.</a:t>
            </a:r>
          </a:p>
          <a:p>
            <a:r>
              <a:rPr lang="en-AU" dirty="0" smtClean="0">
                <a:solidFill>
                  <a:schemeClr val="tx2">
                    <a:lumMod val="75000"/>
                  </a:schemeClr>
                </a:solidFill>
              </a:rPr>
              <a:t>What do you smell? </a:t>
            </a:r>
            <a:r>
              <a:rPr lang="en-AU" dirty="0" smtClean="0">
                <a:solidFill>
                  <a:schemeClr val="bg1">
                    <a:lumMod val="75000"/>
                    <a:lumOff val="25000"/>
                  </a:schemeClr>
                </a:solidFill>
              </a:rPr>
              <a:t>Using the sense of smell can add to the atmosphere of your story.</a:t>
            </a:r>
          </a:p>
          <a:p>
            <a:endParaRPr lang="en-AU" dirty="0" smtClean="0"/>
          </a:p>
          <a:p>
            <a:endParaRPr lang="en-AU" dirty="0"/>
          </a:p>
        </p:txBody>
      </p:sp>
      <p:sp>
        <p:nvSpPr>
          <p:cNvPr id="3" name="Title 2"/>
          <p:cNvSpPr>
            <a:spLocks noGrp="1"/>
          </p:cNvSpPr>
          <p:nvPr>
            <p:ph type="title"/>
          </p:nvPr>
        </p:nvSpPr>
        <p:spPr>
          <a:xfrm>
            <a:off x="467544" y="332656"/>
            <a:ext cx="8229600" cy="1219200"/>
          </a:xfrm>
        </p:spPr>
        <p:txBody>
          <a:bodyPr/>
          <a:lstStyle/>
          <a:p>
            <a:pPr algn="ctr"/>
            <a:r>
              <a:rPr lang="en-AU" dirty="0" smtClean="0">
                <a:solidFill>
                  <a:srgbClr val="7030A0"/>
                </a:solidFill>
              </a:rPr>
              <a:t>Using all the senses...</a:t>
            </a:r>
            <a:endParaRPr lang="en-AU" dirty="0">
              <a:solidFill>
                <a:srgbClr val="7030A0"/>
              </a:solidFill>
            </a:endParaRPr>
          </a:p>
        </p:txBody>
      </p:sp>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solidFill>
                  <a:schemeClr val="bg1">
                    <a:lumMod val="85000"/>
                    <a:lumOff val="15000"/>
                  </a:schemeClr>
                </a:solidFill>
              </a:rPr>
              <a:t>Direct speech is when the writer uses the actual words spoken. They are spoken in quotation marks.</a:t>
            </a:r>
          </a:p>
          <a:p>
            <a:endParaRPr lang="en-AU" dirty="0" smtClean="0">
              <a:solidFill>
                <a:schemeClr val="bg1">
                  <a:lumMod val="85000"/>
                  <a:lumOff val="15000"/>
                </a:schemeClr>
              </a:solidFill>
            </a:endParaRPr>
          </a:p>
          <a:p>
            <a:r>
              <a:rPr lang="en-AU" dirty="0" smtClean="0">
                <a:solidFill>
                  <a:schemeClr val="bg1">
                    <a:lumMod val="85000"/>
                    <a:lumOff val="15000"/>
                  </a:schemeClr>
                </a:solidFill>
              </a:rPr>
              <a:t>Indirect speech is often called reported speech. The writer uses past tense to report what was said. It is often used in newspapers with the word ‘that’ in front of it. e.g. The Prime Minister said that taxes had to rise.</a:t>
            </a:r>
            <a:endParaRPr lang="en-AU" dirty="0">
              <a:solidFill>
                <a:schemeClr val="bg1">
                  <a:lumMod val="85000"/>
                  <a:lumOff val="15000"/>
                </a:schemeClr>
              </a:solidFill>
            </a:endParaRPr>
          </a:p>
        </p:txBody>
      </p:sp>
      <p:sp>
        <p:nvSpPr>
          <p:cNvPr id="3" name="Title 2"/>
          <p:cNvSpPr>
            <a:spLocks noGrp="1"/>
          </p:cNvSpPr>
          <p:nvPr>
            <p:ph type="title"/>
          </p:nvPr>
        </p:nvSpPr>
        <p:spPr/>
        <p:txBody>
          <a:bodyPr>
            <a:normAutofit fontScale="90000"/>
          </a:bodyPr>
          <a:lstStyle/>
          <a:p>
            <a:pPr algn="ctr"/>
            <a:r>
              <a:rPr lang="en-AU" dirty="0" smtClean="0"/>
              <a:t/>
            </a:r>
            <a:br>
              <a:rPr lang="en-AU" dirty="0" smtClean="0"/>
            </a:br>
            <a:r>
              <a:rPr lang="en-AU" dirty="0" smtClean="0"/>
              <a:t/>
            </a:r>
            <a:br>
              <a:rPr lang="en-AU" dirty="0" smtClean="0"/>
            </a:br>
            <a:r>
              <a:rPr lang="en-AU" dirty="0" smtClean="0">
                <a:solidFill>
                  <a:schemeClr val="accent4">
                    <a:lumMod val="50000"/>
                  </a:schemeClr>
                </a:solidFill>
                <a:latin typeface="Kristen ITC" pitchFamily="66" charset="0"/>
              </a:rPr>
              <a:t>Direct or Indirect Speech.</a:t>
            </a:r>
            <a:br>
              <a:rPr lang="en-AU" dirty="0" smtClean="0">
                <a:solidFill>
                  <a:schemeClr val="accent4">
                    <a:lumMod val="50000"/>
                  </a:schemeClr>
                </a:solidFill>
                <a:latin typeface="Kristen ITC" pitchFamily="66" charset="0"/>
              </a:rPr>
            </a:br>
            <a:endParaRPr lang="en-AU" dirty="0">
              <a:solidFill>
                <a:schemeClr val="accent4">
                  <a:lumMod val="50000"/>
                </a:schemeClr>
              </a:solidFill>
              <a:latin typeface="Kristen ITC" pitchFamily="66"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AU" b="1" spc="0"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Creating Characters.</a:t>
            </a:r>
            <a:endParaRPr lang="en-AU" b="1" spc="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2" name="Content Placeholder 1"/>
          <p:cNvSpPr>
            <a:spLocks noGrp="1"/>
          </p:cNvSpPr>
          <p:nvPr>
            <p:ph sz="half" idx="1"/>
          </p:nvPr>
        </p:nvSpPr>
        <p:spPr/>
        <p:txBody>
          <a:bodyPr>
            <a:normAutofit fontScale="92500" lnSpcReduction="20000"/>
          </a:bodyPr>
          <a:lstStyle/>
          <a:p>
            <a:r>
              <a:rPr lang="en-AU" dirty="0" smtClean="0">
                <a:solidFill>
                  <a:schemeClr val="accent6">
                    <a:lumMod val="50000"/>
                  </a:schemeClr>
                </a:solidFill>
              </a:rPr>
              <a:t>Many writers base their characters loosely on people they know or have met. Characters have a physical appearance, habits, emotions and a cultural heritage that makes each one unique.</a:t>
            </a:r>
          </a:p>
          <a:p>
            <a:endParaRPr lang="en-AU" dirty="0" smtClean="0"/>
          </a:p>
          <a:p>
            <a:r>
              <a:rPr lang="en-AU" dirty="0" smtClean="0">
                <a:solidFill>
                  <a:srgbClr val="7030A0"/>
                </a:solidFill>
              </a:rPr>
              <a:t>Some writers make a list of the physical features of their characters.</a:t>
            </a:r>
          </a:p>
          <a:p>
            <a:r>
              <a:rPr lang="en-AU" dirty="0" smtClean="0">
                <a:solidFill>
                  <a:srgbClr val="7030A0"/>
                </a:solidFill>
              </a:rPr>
              <a:t>Be consistent.</a:t>
            </a:r>
          </a:p>
          <a:p>
            <a:r>
              <a:rPr lang="en-AU" dirty="0" smtClean="0">
                <a:solidFill>
                  <a:srgbClr val="7030A0"/>
                </a:solidFill>
              </a:rPr>
              <a:t>Develop characters.</a:t>
            </a:r>
            <a:endParaRPr lang="en-AU" dirty="0">
              <a:solidFill>
                <a:srgbClr val="7030A0"/>
              </a:solidFill>
            </a:endParaRPr>
          </a:p>
        </p:txBody>
      </p:sp>
      <p:pic>
        <p:nvPicPr>
          <p:cNvPr id="6" name="Content Placeholder 5" descr="blonde3.jpg"/>
          <p:cNvPicPr>
            <a:picLocks noGrp="1" noChangeAspect="1"/>
          </p:cNvPicPr>
          <p:nvPr>
            <p:ph sz="half" idx="2"/>
          </p:nvPr>
        </p:nvPicPr>
        <p:blipFill>
          <a:blip r:embed="rId2" cstate="print"/>
          <a:stretch>
            <a:fillRect/>
          </a:stretch>
        </p:blipFill>
        <p:spPr>
          <a:xfrm>
            <a:off x="6732240" y="1340768"/>
            <a:ext cx="1828800" cy="1524000"/>
          </a:xfrm>
        </p:spPr>
      </p:pic>
      <p:pic>
        <p:nvPicPr>
          <p:cNvPr id="7" name="Picture 6" descr="blonde_beauty_220745.jpg"/>
          <p:cNvPicPr>
            <a:picLocks noChangeAspect="1"/>
          </p:cNvPicPr>
          <p:nvPr/>
        </p:nvPicPr>
        <p:blipFill>
          <a:blip r:embed="rId3" cstate="print"/>
          <a:stretch>
            <a:fillRect/>
          </a:stretch>
        </p:blipFill>
        <p:spPr>
          <a:xfrm>
            <a:off x="4427984" y="1628800"/>
            <a:ext cx="1798180" cy="2708103"/>
          </a:xfrm>
          <a:prstGeom prst="rect">
            <a:avLst/>
          </a:prstGeom>
        </p:spPr>
      </p:pic>
      <p:pic>
        <p:nvPicPr>
          <p:cNvPr id="8" name="Picture 7" descr="images (3).jpg"/>
          <p:cNvPicPr>
            <a:picLocks noChangeAspect="1"/>
          </p:cNvPicPr>
          <p:nvPr/>
        </p:nvPicPr>
        <p:blipFill>
          <a:blip r:embed="rId4" cstate="print"/>
          <a:stretch>
            <a:fillRect/>
          </a:stretch>
        </p:blipFill>
        <p:spPr>
          <a:xfrm>
            <a:off x="6516216" y="3717032"/>
            <a:ext cx="1933575" cy="2286000"/>
          </a:xfrm>
          <a:prstGeom prst="rect">
            <a:avLst/>
          </a:prstGeom>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AU" dirty="0" smtClean="0">
                <a:solidFill>
                  <a:schemeClr val="bg1">
                    <a:lumMod val="85000"/>
                    <a:lumOff val="15000"/>
                  </a:schemeClr>
                </a:solidFill>
              </a:rPr>
              <a:t>Giving characters names</a:t>
            </a:r>
            <a:r>
              <a:rPr lang="en-AU" dirty="0" smtClean="0"/>
              <a:t>.</a:t>
            </a:r>
            <a:endParaRPr lang="en-AU" dirty="0"/>
          </a:p>
        </p:txBody>
      </p:sp>
      <p:sp>
        <p:nvSpPr>
          <p:cNvPr id="2" name="Content Placeholder 1"/>
          <p:cNvSpPr>
            <a:spLocks noGrp="1"/>
          </p:cNvSpPr>
          <p:nvPr>
            <p:ph sz="half" idx="1"/>
          </p:nvPr>
        </p:nvSpPr>
        <p:spPr/>
        <p:txBody>
          <a:bodyPr/>
          <a:lstStyle/>
          <a:p>
            <a:r>
              <a:rPr lang="en-AU" dirty="0" smtClean="0">
                <a:solidFill>
                  <a:schemeClr val="bg1">
                    <a:lumMod val="85000"/>
                    <a:lumOff val="15000"/>
                  </a:schemeClr>
                </a:solidFill>
              </a:rPr>
              <a:t>Getting the right sounding name can be important.</a:t>
            </a:r>
          </a:p>
          <a:p>
            <a:r>
              <a:rPr lang="en-AU" dirty="0" smtClean="0">
                <a:solidFill>
                  <a:schemeClr val="bg1">
                    <a:lumMod val="85000"/>
                    <a:lumOff val="15000"/>
                  </a:schemeClr>
                </a:solidFill>
              </a:rPr>
              <a:t>Find names that suit the character.</a:t>
            </a:r>
          </a:p>
          <a:p>
            <a:r>
              <a:rPr lang="en-AU" dirty="0" smtClean="0">
                <a:solidFill>
                  <a:schemeClr val="bg1">
                    <a:lumMod val="85000"/>
                    <a:lumOff val="15000"/>
                  </a:schemeClr>
                </a:solidFill>
              </a:rPr>
              <a:t>Look for unusual names.</a:t>
            </a:r>
          </a:p>
          <a:p>
            <a:r>
              <a:rPr lang="en-AU" dirty="0" smtClean="0">
                <a:solidFill>
                  <a:schemeClr val="bg1">
                    <a:lumMod val="85000"/>
                    <a:lumOff val="15000"/>
                  </a:schemeClr>
                </a:solidFill>
              </a:rPr>
              <a:t>It is important not to use names that sound or look similar. This may confuse the reader.</a:t>
            </a:r>
            <a:endParaRPr lang="en-AU" dirty="0">
              <a:solidFill>
                <a:schemeClr val="bg1">
                  <a:lumMod val="85000"/>
                  <a:lumOff val="15000"/>
                </a:schemeClr>
              </a:solidFill>
            </a:endParaRPr>
          </a:p>
        </p:txBody>
      </p:sp>
      <p:sp>
        <p:nvSpPr>
          <p:cNvPr id="10" name="Content Placeholder 9"/>
          <p:cNvSpPr>
            <a:spLocks noGrp="1"/>
          </p:cNvSpPr>
          <p:nvPr>
            <p:ph sz="half" idx="2"/>
          </p:nvPr>
        </p:nvSpPr>
        <p:spPr/>
        <p:txBody>
          <a:bodyPr/>
          <a:lstStyle/>
          <a:p>
            <a:endParaRPr lang="en-AU"/>
          </a:p>
        </p:txBody>
      </p:sp>
      <p:pic>
        <p:nvPicPr>
          <p:cNvPr id="6" name="Picture 5" descr="61650_1393254200032_1492479645_30867332_7465948_n.jpg"/>
          <p:cNvPicPr>
            <a:picLocks noChangeAspect="1"/>
          </p:cNvPicPr>
          <p:nvPr/>
        </p:nvPicPr>
        <p:blipFill>
          <a:blip r:embed="rId2" cstate="print"/>
          <a:stretch>
            <a:fillRect/>
          </a:stretch>
        </p:blipFill>
        <p:spPr>
          <a:xfrm>
            <a:off x="4788024" y="2276872"/>
            <a:ext cx="3810000" cy="2857500"/>
          </a:xfrm>
          <a:prstGeom prst="rect">
            <a:avLst/>
          </a:prstGeom>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AU" dirty="0" smtClean="0">
                <a:solidFill>
                  <a:schemeClr val="tx2">
                    <a:lumMod val="75000"/>
                  </a:schemeClr>
                </a:solidFill>
              </a:rPr>
              <a:t>Showing not telling</a:t>
            </a:r>
            <a:endParaRPr lang="en-AU" dirty="0">
              <a:solidFill>
                <a:schemeClr val="tx2">
                  <a:lumMod val="75000"/>
                </a:schemeClr>
              </a:solidFill>
            </a:endParaRPr>
          </a:p>
        </p:txBody>
      </p:sp>
      <p:sp>
        <p:nvSpPr>
          <p:cNvPr id="2" name="Content Placeholder 1"/>
          <p:cNvSpPr>
            <a:spLocks noGrp="1"/>
          </p:cNvSpPr>
          <p:nvPr>
            <p:ph sz="half" idx="1"/>
          </p:nvPr>
        </p:nvSpPr>
        <p:spPr/>
        <p:txBody>
          <a:bodyPr/>
          <a:lstStyle/>
          <a:p>
            <a:r>
              <a:rPr lang="en-AU" dirty="0" smtClean="0">
                <a:solidFill>
                  <a:schemeClr val="accent6">
                    <a:lumMod val="50000"/>
                  </a:schemeClr>
                </a:solidFill>
              </a:rPr>
              <a:t>Many readers try to tell the reader too much and often too quickly. It also helps to arouse the reader’s interest if you don’t tell them everything at once.</a:t>
            </a:r>
            <a:endParaRPr lang="en-AU" dirty="0">
              <a:solidFill>
                <a:schemeClr val="accent6">
                  <a:lumMod val="50000"/>
                </a:schemeClr>
              </a:solidFill>
            </a:endParaRPr>
          </a:p>
        </p:txBody>
      </p:sp>
      <p:pic>
        <p:nvPicPr>
          <p:cNvPr id="8" name="Content Placeholder 7" descr="208621_210339598983972_164522130232386_777478_8090015_s.jpg"/>
          <p:cNvPicPr>
            <a:picLocks noGrp="1" noChangeAspect="1"/>
          </p:cNvPicPr>
          <p:nvPr>
            <p:ph sz="half" idx="2"/>
          </p:nvPr>
        </p:nvPicPr>
        <p:blipFill>
          <a:blip r:embed="rId2" cstate="print"/>
          <a:stretch>
            <a:fillRect/>
          </a:stretch>
        </p:blipFill>
        <p:spPr>
          <a:xfrm>
            <a:off x="5796136" y="1700808"/>
            <a:ext cx="1826544" cy="1152128"/>
          </a:xfrm>
        </p:spPr>
      </p:pic>
      <p:pic>
        <p:nvPicPr>
          <p:cNvPr id="9" name="Picture 8" descr="Free-Zodiac-Screensaver_1.jpg"/>
          <p:cNvPicPr>
            <a:picLocks noChangeAspect="1"/>
          </p:cNvPicPr>
          <p:nvPr/>
        </p:nvPicPr>
        <p:blipFill>
          <a:blip r:embed="rId3" cstate="print"/>
          <a:stretch>
            <a:fillRect/>
          </a:stretch>
        </p:blipFill>
        <p:spPr>
          <a:xfrm>
            <a:off x="4860032" y="3429000"/>
            <a:ext cx="3456384" cy="2765107"/>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AU" dirty="0" smtClean="0">
                <a:solidFill>
                  <a:schemeClr val="bg1"/>
                </a:solidFill>
              </a:rPr>
              <a:t>Before you start writing you should consider who is telling the story. If your story is in the first person, that is, the narrator is telling the story, then the story is from his/her viewpoint. In first person narrative the writer uses such words as ‘I’, ‘me’ and ‘we’ pronouns throughout the story.</a:t>
            </a:r>
          </a:p>
          <a:p>
            <a:r>
              <a:rPr lang="en-AU" dirty="0" smtClean="0">
                <a:solidFill>
                  <a:schemeClr val="bg1"/>
                </a:solidFill>
              </a:rPr>
              <a:t>If it is in the first person, than all the action is limited to what the narrator can see, hear and experience.</a:t>
            </a:r>
          </a:p>
          <a:p>
            <a:r>
              <a:rPr lang="en-AU" dirty="0" smtClean="0">
                <a:solidFill>
                  <a:schemeClr val="bg1"/>
                </a:solidFill>
              </a:rPr>
              <a:t>Many stories are told in the third person from the  viewpoint of one or more of the characters. These stories are told as if the reader is watching the events that are happening and knows what going on in the character’s mind.</a:t>
            </a:r>
          </a:p>
        </p:txBody>
      </p:sp>
      <p:sp>
        <p:nvSpPr>
          <p:cNvPr id="3" name="Title 2"/>
          <p:cNvSpPr>
            <a:spLocks noGrp="1"/>
          </p:cNvSpPr>
          <p:nvPr>
            <p:ph type="title"/>
          </p:nvPr>
        </p:nvSpPr>
        <p:spPr/>
        <p:txBody>
          <a:bodyPr/>
          <a:lstStyle/>
          <a:p>
            <a:pPr algn="ctr"/>
            <a:r>
              <a:rPr lang="en-AU" dirty="0" smtClean="0">
                <a:solidFill>
                  <a:schemeClr val="bg1"/>
                </a:solidFill>
              </a:rPr>
              <a:t>Point of view</a:t>
            </a:r>
            <a:endParaRPr lang="en-AU"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ln>
            <a:solidFill>
              <a:schemeClr val="accent5">
                <a:lumMod val="50000"/>
              </a:schemeClr>
            </a:solidFill>
          </a:ln>
        </p:spPr>
        <p:txBody>
          <a:bodyPr>
            <a:noAutofit/>
          </a:bodyPr>
          <a:lstStyle/>
          <a:p>
            <a:pPr>
              <a:buNone/>
            </a:pPr>
            <a:r>
              <a:rPr lang="en-AU" sz="3600" dirty="0" smtClean="0">
                <a:solidFill>
                  <a:schemeClr val="tx2">
                    <a:lumMod val="75000"/>
                  </a:schemeClr>
                </a:solidFill>
                <a:latin typeface="Chiller" pitchFamily="82" charset="0"/>
              </a:rPr>
              <a:t>What is a narrative? It is a way of telling a story. This story may be fact or fantasy. A narrative is not a recount. The main purpose of a recount is to retell past events or experiences. Recounts usually retell events in the order they occurred. Narratives do more than retelling a series of events. They try to create experiences that are shared with the reader. The writer uses many literary techniques to capture the reader’s attention.</a:t>
            </a:r>
          </a:p>
        </p:txBody>
      </p:sp>
      <p:sp>
        <p:nvSpPr>
          <p:cNvPr id="3" name="Title 2"/>
          <p:cNvSpPr>
            <a:spLocks noGrp="1"/>
          </p:cNvSpPr>
          <p:nvPr>
            <p:ph type="title"/>
          </p:nvPr>
        </p:nvSpPr>
        <p:spPr/>
        <p:txBody>
          <a:bodyPr>
            <a:normAutofit/>
          </a:bodyPr>
          <a:lstStyle/>
          <a:p>
            <a:pPr algn="ctr"/>
            <a:r>
              <a:rPr lang="en-AU" sz="6600" dirty="0" smtClean="0">
                <a:solidFill>
                  <a:srgbClr val="FF3300"/>
                </a:solidFill>
                <a:latin typeface="Chiller" pitchFamily="82" charset="0"/>
              </a:rPr>
              <a:t>What is a Narrative?</a:t>
            </a:r>
            <a:endParaRPr lang="en-AU" sz="6600" dirty="0">
              <a:solidFill>
                <a:srgbClr val="FF3300"/>
              </a:solidFill>
              <a:latin typeface="Chiller" pitchFamily="82" charset="0"/>
            </a:endParaRP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buNone/>
            </a:pPr>
            <a:r>
              <a:rPr lang="en-AU" sz="9600" dirty="0" smtClean="0">
                <a:solidFill>
                  <a:srgbClr val="C00000"/>
                </a:solidFill>
                <a:latin typeface="Chiller" pitchFamily="82" charset="0"/>
              </a:rPr>
              <a:t>Keep a good dictionary on hand and use a thesaurus.</a:t>
            </a:r>
            <a:endParaRPr lang="en-AU" sz="9600" dirty="0">
              <a:solidFill>
                <a:srgbClr val="C00000"/>
              </a:solidFill>
              <a:latin typeface="Chiller" pitchFamily="82" charset="0"/>
            </a:endParaRPr>
          </a:p>
        </p:txBody>
      </p:sp>
      <p:sp>
        <p:nvSpPr>
          <p:cNvPr id="3" name="Title 2"/>
          <p:cNvSpPr>
            <a:spLocks noGrp="1"/>
          </p:cNvSpPr>
          <p:nvPr>
            <p:ph type="title"/>
          </p:nvPr>
        </p:nvSpPr>
        <p:spPr/>
        <p:txBody>
          <a:bodyPr/>
          <a:lstStyle/>
          <a:p>
            <a:pPr algn="ctr"/>
            <a:r>
              <a:rPr lang="en-AU" dirty="0" smtClean="0">
                <a:solidFill>
                  <a:schemeClr val="tx2">
                    <a:lumMod val="10000"/>
                  </a:schemeClr>
                </a:solidFill>
                <a:latin typeface="Kristen ITC" pitchFamily="66" charset="0"/>
              </a:rPr>
              <a:t>Writing Tip</a:t>
            </a:r>
            <a:endParaRPr lang="en-AU" dirty="0">
              <a:solidFill>
                <a:schemeClr val="tx2">
                  <a:lumMod val="10000"/>
                </a:schemeClr>
              </a:solidFill>
              <a:latin typeface="Kristen ITC" pitchFamily="66" charset="0"/>
            </a:endParaRPr>
          </a:p>
        </p:txBody>
      </p:sp>
    </p:spTree>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solidFill>
                  <a:schemeClr val="bg1"/>
                </a:solidFill>
              </a:rPr>
              <a:t>The introduction, or beginning captures the reader’s interest.</a:t>
            </a:r>
          </a:p>
          <a:p>
            <a:r>
              <a:rPr lang="en-AU" dirty="0" smtClean="0">
                <a:solidFill>
                  <a:schemeClr val="bg1"/>
                </a:solidFill>
              </a:rPr>
              <a:t>Complications are introduced which means problems which have to be solved. Three is a good number.</a:t>
            </a:r>
          </a:p>
          <a:p>
            <a:r>
              <a:rPr lang="en-AU" dirty="0" smtClean="0">
                <a:solidFill>
                  <a:schemeClr val="bg1"/>
                </a:solidFill>
              </a:rPr>
              <a:t>There is a climax where things come to a head.</a:t>
            </a:r>
          </a:p>
          <a:p>
            <a:r>
              <a:rPr lang="en-AU" dirty="0" smtClean="0">
                <a:solidFill>
                  <a:schemeClr val="bg1"/>
                </a:solidFill>
              </a:rPr>
              <a:t>The problems are solved.</a:t>
            </a:r>
          </a:p>
          <a:p>
            <a:r>
              <a:rPr lang="en-AU" dirty="0" smtClean="0">
                <a:solidFill>
                  <a:schemeClr val="bg1"/>
                </a:solidFill>
              </a:rPr>
              <a:t>There is a resolution.</a:t>
            </a:r>
          </a:p>
          <a:p>
            <a:r>
              <a:rPr lang="en-AU" dirty="0" smtClean="0">
                <a:solidFill>
                  <a:schemeClr val="bg1"/>
                </a:solidFill>
              </a:rPr>
              <a:t>A coda sums up the whole story.</a:t>
            </a:r>
          </a:p>
          <a:p>
            <a:r>
              <a:rPr lang="en-AU" i="1" dirty="0" smtClean="0">
                <a:solidFill>
                  <a:schemeClr val="bg1"/>
                </a:solidFill>
              </a:rPr>
              <a:t>All stories do not have to follow this structure.</a:t>
            </a:r>
            <a:endParaRPr lang="en-AU" i="1" dirty="0">
              <a:solidFill>
                <a:schemeClr val="bg1"/>
              </a:solidFill>
            </a:endParaRPr>
          </a:p>
        </p:txBody>
      </p:sp>
      <p:sp>
        <p:nvSpPr>
          <p:cNvPr id="3" name="Title 2"/>
          <p:cNvSpPr>
            <a:spLocks noGrp="1"/>
          </p:cNvSpPr>
          <p:nvPr>
            <p:ph type="title"/>
          </p:nvPr>
        </p:nvSpPr>
        <p:spPr>
          <a:xfrm>
            <a:off x="395536" y="260648"/>
            <a:ext cx="8229600" cy="1219200"/>
          </a:xfrm>
        </p:spPr>
        <p:txBody>
          <a:bodyPr/>
          <a:lstStyle/>
          <a:p>
            <a:pPr algn="ctr"/>
            <a:r>
              <a:rPr lang="en-AU" dirty="0" smtClean="0">
                <a:solidFill>
                  <a:schemeClr val="accent3">
                    <a:lumMod val="50000"/>
                  </a:schemeClr>
                </a:solidFill>
              </a:rPr>
              <a:t>Structure</a:t>
            </a:r>
            <a:endParaRPr lang="en-AU" dirty="0">
              <a:solidFill>
                <a:schemeClr val="accent3">
                  <a:lumMod val="50000"/>
                </a:schemeClr>
              </a:solidFill>
            </a:endParaRPr>
          </a:p>
        </p:txBody>
      </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smtClean="0">
                <a:solidFill>
                  <a:srgbClr val="C00000"/>
                </a:solidFill>
              </a:rPr>
              <a:t>An outline or plan is a good idea. This entails writing a short description of the plot of the story that you intend to write. You can change or add to it if you think of more ideas.</a:t>
            </a:r>
          </a:p>
          <a:p>
            <a:r>
              <a:rPr lang="en-AU" smtClean="0">
                <a:solidFill>
                  <a:schemeClr val="tx2">
                    <a:lumMod val="10000"/>
                  </a:schemeClr>
                </a:solidFill>
              </a:rPr>
              <a:t>Many writers vary the structure to make their writing more original and interesting. For example a detective story may start off with the problem (murder or robbery) and reveal the setting later.</a:t>
            </a:r>
            <a:endParaRPr lang="en-AU" dirty="0">
              <a:solidFill>
                <a:schemeClr val="tx2">
                  <a:lumMod val="10000"/>
                </a:schemeClr>
              </a:solidFill>
            </a:endParaRPr>
          </a:p>
        </p:txBody>
      </p:sp>
      <p:sp>
        <p:nvSpPr>
          <p:cNvPr id="3" name="Title 2"/>
          <p:cNvSpPr>
            <a:spLocks noGrp="1"/>
          </p:cNvSpPr>
          <p:nvPr>
            <p:ph type="title"/>
          </p:nvPr>
        </p:nvSpPr>
        <p:spPr/>
        <p:txBody>
          <a:bodyPr/>
          <a:lstStyle/>
          <a:p>
            <a:pPr algn="ctr"/>
            <a:r>
              <a:rPr lang="en-AU" b="1" cap="all" spc="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Outline</a:t>
            </a:r>
            <a:endParaRPr lang="en-A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solidFill>
                  <a:srgbClr val="7030A0"/>
                </a:solidFill>
              </a:rPr>
              <a:t>Metaphors and similes are two of the main tools of figurative language. They should be used with care. Sometimes a single word can act as a metaphor.</a:t>
            </a:r>
          </a:p>
          <a:p>
            <a:r>
              <a:rPr lang="en-AU" dirty="0" smtClean="0">
                <a:solidFill>
                  <a:schemeClr val="tx2">
                    <a:lumMod val="75000"/>
                  </a:schemeClr>
                </a:solidFill>
              </a:rPr>
              <a:t>Similes do not always have to be at the end of a sentence.</a:t>
            </a:r>
          </a:p>
          <a:p>
            <a:r>
              <a:rPr lang="en-AU" dirty="0" smtClean="0">
                <a:solidFill>
                  <a:srgbClr val="7030A0"/>
                </a:solidFill>
              </a:rPr>
              <a:t>Personification and hyperbole can add impact. Personification is giving human qualities to non-human things and hyperbole is exaggeration for effect.</a:t>
            </a:r>
            <a:endParaRPr lang="en-AU" dirty="0">
              <a:solidFill>
                <a:srgbClr val="7030A0"/>
              </a:solidFill>
            </a:endParaRPr>
          </a:p>
        </p:txBody>
      </p:sp>
      <p:sp>
        <p:nvSpPr>
          <p:cNvPr id="3" name="Title 2"/>
          <p:cNvSpPr>
            <a:spLocks noGrp="1"/>
          </p:cNvSpPr>
          <p:nvPr>
            <p:ph type="title"/>
          </p:nvPr>
        </p:nvSpPr>
        <p:spPr/>
        <p:txBody>
          <a:bodyPr/>
          <a:lstStyle/>
          <a:p>
            <a:pPr algn="ctr"/>
            <a:r>
              <a:rPr lang="en-AU" dirty="0" smtClean="0">
                <a:solidFill>
                  <a:srgbClr val="7030A0"/>
                </a:solidFill>
                <a:latin typeface="Book Antiqua" pitchFamily="18" charset="0"/>
              </a:rPr>
              <a:t>Higher language</a:t>
            </a:r>
            <a:endParaRPr lang="en-AU" dirty="0">
              <a:solidFill>
                <a:srgbClr val="7030A0"/>
              </a:solidFill>
              <a:latin typeface="Book Antiqua" pitchFamily="18" charset="0"/>
            </a:endParaRP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endParaRPr lang="en-AU"/>
          </a:p>
        </p:txBody>
      </p:sp>
      <p:sp>
        <p:nvSpPr>
          <p:cNvPr id="2" name="Content Placeholder 1"/>
          <p:cNvSpPr>
            <a:spLocks noGrp="1"/>
          </p:cNvSpPr>
          <p:nvPr>
            <p:ph sz="half" idx="2"/>
          </p:nvPr>
        </p:nvSpPr>
        <p:spPr/>
        <p:txBody>
          <a:bodyPr/>
          <a:lstStyle/>
          <a:p>
            <a:pPr algn="ctr"/>
            <a:r>
              <a:rPr lang="en-AU" dirty="0" smtClean="0">
                <a:solidFill>
                  <a:srgbClr val="00CCFF"/>
                </a:solidFill>
                <a:latin typeface="Book Antiqua" pitchFamily="18" charset="0"/>
              </a:rPr>
              <a:t>It is something that adds another level, complication or problem to your story. It can create added tension. It can relate to a person to a change of place or to a change of time.</a:t>
            </a:r>
            <a:endParaRPr lang="en-AU" dirty="0">
              <a:solidFill>
                <a:srgbClr val="00CCFF"/>
              </a:solidFill>
              <a:latin typeface="Book Antiqua" pitchFamily="18" charset="0"/>
            </a:endParaRPr>
          </a:p>
        </p:txBody>
      </p:sp>
      <p:pic>
        <p:nvPicPr>
          <p:cNvPr id="7" name="Content Placeholder 6" descr="32mt1.png"/>
          <p:cNvPicPr>
            <a:picLocks noGrp="1" noChangeAspect="1"/>
          </p:cNvPicPr>
          <p:nvPr>
            <p:ph sz="quarter" idx="4"/>
          </p:nvPr>
        </p:nvPicPr>
        <p:blipFill>
          <a:blip r:embed="rId2" cstate="print"/>
          <a:stretch>
            <a:fillRect/>
          </a:stretch>
        </p:blipFill>
        <p:spPr>
          <a:xfrm>
            <a:off x="4753748" y="2201863"/>
            <a:ext cx="3830680" cy="3913187"/>
          </a:xfrm>
        </p:spPr>
      </p:pic>
      <p:sp>
        <p:nvSpPr>
          <p:cNvPr id="3" name="Title 2"/>
          <p:cNvSpPr>
            <a:spLocks noGrp="1"/>
          </p:cNvSpPr>
          <p:nvPr>
            <p:ph type="title"/>
          </p:nvPr>
        </p:nvSpPr>
        <p:spPr/>
        <p:txBody>
          <a:bodyPr/>
          <a:lstStyle/>
          <a:p>
            <a:pPr algn="ctr"/>
            <a:r>
              <a:rPr lang="en-AU" b="1" dirty="0" smtClean="0">
                <a:solidFill>
                  <a:schemeClr val="accent3">
                    <a:lumMod val="60000"/>
                    <a:lumOff val="40000"/>
                  </a:schemeClr>
                </a:solidFill>
              </a:rPr>
              <a:t>What if?</a:t>
            </a:r>
            <a:endParaRPr lang="en-AU" b="1" dirty="0">
              <a:solidFill>
                <a:schemeClr val="accent3">
                  <a:lumMod val="60000"/>
                  <a:lumOff val="40000"/>
                </a:schemeClr>
              </a:solidFill>
            </a:endParaRPr>
          </a:p>
        </p:txBody>
      </p:sp>
      <p:sp>
        <p:nvSpPr>
          <p:cNvPr id="5" name="Text Placeholder 4"/>
          <p:cNvSpPr>
            <a:spLocks noGrp="1"/>
          </p:cNvSpPr>
          <p:nvPr>
            <p:ph type="body" idx="3"/>
          </p:nvPr>
        </p:nvSpPr>
        <p:spPr/>
        <p:txBody>
          <a:bodyPr/>
          <a:lstStyle/>
          <a:p>
            <a:endParaRPr lang="en-AU"/>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AU" dirty="0" smtClean="0">
                <a:solidFill>
                  <a:schemeClr val="accent1">
                    <a:lumMod val="50000"/>
                  </a:schemeClr>
                </a:solidFill>
              </a:rPr>
              <a:t>Creating Atmosphere</a:t>
            </a:r>
            <a:endParaRPr lang="en-AU" dirty="0">
              <a:solidFill>
                <a:schemeClr val="accent1">
                  <a:lumMod val="50000"/>
                </a:schemeClr>
              </a:solidFill>
            </a:endParaRPr>
          </a:p>
        </p:txBody>
      </p:sp>
      <p:sp>
        <p:nvSpPr>
          <p:cNvPr id="2" name="Content Placeholder 1"/>
          <p:cNvSpPr>
            <a:spLocks noGrp="1"/>
          </p:cNvSpPr>
          <p:nvPr>
            <p:ph sz="half" idx="1"/>
          </p:nvPr>
        </p:nvSpPr>
        <p:spPr/>
        <p:txBody>
          <a:bodyPr>
            <a:normAutofit/>
          </a:bodyPr>
          <a:lstStyle/>
          <a:p>
            <a:pPr algn="ctr">
              <a:buNone/>
            </a:pPr>
            <a:r>
              <a:rPr lang="en-AU" sz="4400" dirty="0" smtClean="0">
                <a:solidFill>
                  <a:srgbClr val="C00000"/>
                </a:solidFill>
              </a:rPr>
              <a:t>It is the mood or feelings a story creates in the reader’s mind.</a:t>
            </a:r>
            <a:endParaRPr lang="en-AU" sz="4400" dirty="0">
              <a:solidFill>
                <a:srgbClr val="C00000"/>
              </a:solidFill>
            </a:endParaRPr>
          </a:p>
        </p:txBody>
      </p:sp>
      <p:pic>
        <p:nvPicPr>
          <p:cNvPr id="5" name="Content Placeholder 4" descr="atwoodcov.jpg"/>
          <p:cNvPicPr>
            <a:picLocks noGrp="1" noChangeAspect="1"/>
          </p:cNvPicPr>
          <p:nvPr>
            <p:ph sz="half" idx="2"/>
          </p:nvPr>
        </p:nvPicPr>
        <p:blipFill>
          <a:blip r:embed="rId2" cstate="print"/>
          <a:stretch>
            <a:fillRect/>
          </a:stretch>
        </p:blipFill>
        <p:spPr>
          <a:xfrm>
            <a:off x="4777581" y="2219325"/>
            <a:ext cx="3800475" cy="3181350"/>
          </a:xfrm>
        </p:spPr>
      </p:pic>
    </p:spTree>
  </p:cSld>
  <p:clrMapOvr>
    <a:masterClrMapping/>
  </p:clrMapOvr>
  <p:transition>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solidFill>
                  <a:srgbClr val="C00000"/>
                </a:solidFill>
              </a:rPr>
              <a:t>It is very important to proof read your work and re-write until you are happy with the result.</a:t>
            </a:r>
          </a:p>
          <a:p>
            <a:r>
              <a:rPr lang="en-AU" dirty="0" smtClean="0"/>
              <a:t>Virginia Woolf famously did this thirty times for each of her novels before she was happy with them.</a:t>
            </a:r>
          </a:p>
          <a:p>
            <a:r>
              <a:rPr lang="en-AU" dirty="0" smtClean="0">
                <a:solidFill>
                  <a:srgbClr val="C00000"/>
                </a:solidFill>
              </a:rPr>
              <a:t>You don’t have to do it that many times but nevertheless, make sure you edit and re-write until your work is as perfect as you can make it!</a:t>
            </a:r>
          </a:p>
          <a:p>
            <a:endParaRPr lang="en-AU" dirty="0" smtClean="0"/>
          </a:p>
          <a:p>
            <a:pPr algn="ctr"/>
            <a:r>
              <a:rPr lang="en-AU" sz="3600" dirty="0" smtClean="0">
                <a:solidFill>
                  <a:srgbClr val="0070C0"/>
                </a:solidFill>
                <a:latin typeface="Kristen ITC" pitchFamily="66" charset="0"/>
              </a:rPr>
              <a:t>Happy writing!</a:t>
            </a:r>
            <a:endParaRPr lang="en-AU" sz="3600" dirty="0">
              <a:solidFill>
                <a:srgbClr val="0070C0"/>
              </a:solidFill>
              <a:latin typeface="Kristen ITC" pitchFamily="66" charset="0"/>
            </a:endParaRPr>
          </a:p>
        </p:txBody>
      </p:sp>
      <p:sp>
        <p:nvSpPr>
          <p:cNvPr id="3" name="Title 2"/>
          <p:cNvSpPr>
            <a:spLocks noGrp="1"/>
          </p:cNvSpPr>
          <p:nvPr>
            <p:ph type="title"/>
          </p:nvPr>
        </p:nvSpPr>
        <p:spPr/>
        <p:txBody>
          <a:bodyPr>
            <a:normAutofit/>
          </a:bodyPr>
          <a:lstStyle/>
          <a:p>
            <a:pPr algn="ctr"/>
            <a:r>
              <a:rPr lang="en-AU" sz="6000" dirty="0" smtClean="0">
                <a:solidFill>
                  <a:srgbClr val="FF0000"/>
                </a:solidFill>
                <a:latin typeface="Chiller" pitchFamily="82" charset="0"/>
              </a:rPr>
              <a:t>Edit ,edit, edit!</a:t>
            </a:r>
            <a:endParaRPr lang="en-AU" sz="6000" dirty="0">
              <a:solidFill>
                <a:srgbClr val="FF0000"/>
              </a:solidFill>
              <a:latin typeface="Chiller" pitchFamily="82" charset="0"/>
            </a:endParaRPr>
          </a:p>
        </p:txBody>
      </p:sp>
    </p:spTree>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AU"/>
          </a:p>
        </p:txBody>
      </p:sp>
      <p:sp>
        <p:nvSpPr>
          <p:cNvPr id="3" name="Title 2"/>
          <p:cNvSpPr>
            <a:spLocks noGrp="1"/>
          </p:cNvSpPr>
          <p:nvPr>
            <p:ph type="title"/>
          </p:nvPr>
        </p:nvSpPr>
        <p:spPr/>
        <p:txBody>
          <a:bodyPr/>
          <a:lstStyle/>
          <a:p>
            <a:endParaRPr lang="en-A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buFont typeface="Arial" pitchFamily="34" charset="0"/>
              <a:buChar char="•"/>
            </a:pPr>
            <a:r>
              <a:rPr lang="en-AU" dirty="0" smtClean="0">
                <a:solidFill>
                  <a:srgbClr val="FF0000"/>
                </a:solidFill>
                <a:latin typeface="Chiller" pitchFamily="82" charset="0"/>
              </a:rPr>
              <a:t/>
            </a:r>
            <a:br>
              <a:rPr lang="en-AU" dirty="0" smtClean="0">
                <a:solidFill>
                  <a:srgbClr val="FF0000"/>
                </a:solidFill>
                <a:latin typeface="Chiller" pitchFamily="82" charset="0"/>
              </a:rPr>
            </a:br>
            <a:r>
              <a:rPr lang="en-AU" dirty="0" smtClean="0">
                <a:solidFill>
                  <a:srgbClr val="FF0000"/>
                </a:solidFill>
                <a:latin typeface="Chiller" pitchFamily="82" charset="0"/>
              </a:rPr>
              <a:t/>
            </a:r>
            <a:br>
              <a:rPr lang="en-AU" dirty="0" smtClean="0">
                <a:solidFill>
                  <a:srgbClr val="FF0000"/>
                </a:solidFill>
                <a:latin typeface="Chiller" pitchFamily="82" charset="0"/>
              </a:rPr>
            </a:br>
            <a:r>
              <a:rPr lang="en-AU" sz="5300" dirty="0" smtClean="0">
                <a:solidFill>
                  <a:schemeClr val="tx2">
                    <a:lumMod val="50000"/>
                  </a:schemeClr>
                </a:solidFill>
                <a:latin typeface="Chiller" pitchFamily="82" charset="0"/>
              </a:rPr>
              <a:t>Features of Narratives</a:t>
            </a:r>
            <a:r>
              <a:rPr lang="en-AU" sz="5300" dirty="0" smtClean="0">
                <a:solidFill>
                  <a:srgbClr val="FF0000"/>
                </a:solidFill>
                <a:latin typeface="Chiller" pitchFamily="82" charset="0"/>
              </a:rPr>
              <a:t/>
            </a:r>
            <a:br>
              <a:rPr lang="en-AU" sz="5300" dirty="0" smtClean="0">
                <a:solidFill>
                  <a:srgbClr val="FF0000"/>
                </a:solidFill>
                <a:latin typeface="Chiller" pitchFamily="82" charset="0"/>
              </a:rPr>
            </a:br>
            <a:endParaRPr lang="en-AU" dirty="0"/>
          </a:p>
        </p:txBody>
      </p:sp>
      <p:sp>
        <p:nvSpPr>
          <p:cNvPr id="2" name="Content Placeholder 1"/>
          <p:cNvSpPr>
            <a:spLocks noGrp="1"/>
          </p:cNvSpPr>
          <p:nvPr>
            <p:ph sz="half" idx="1"/>
          </p:nvPr>
        </p:nvSpPr>
        <p:spPr/>
        <p:txBody>
          <a:bodyPr>
            <a:normAutofit fontScale="55000" lnSpcReduction="20000"/>
          </a:bodyPr>
          <a:lstStyle/>
          <a:p>
            <a:pPr>
              <a:buNone/>
            </a:pPr>
            <a:r>
              <a:rPr lang="en-AU" sz="5800" dirty="0" smtClean="0">
                <a:solidFill>
                  <a:srgbClr val="C00000"/>
                </a:solidFill>
                <a:latin typeface="Chiller" pitchFamily="82" charset="0"/>
              </a:rPr>
              <a:t>They usually use direct speech.</a:t>
            </a:r>
          </a:p>
          <a:p>
            <a:pPr>
              <a:buNone/>
            </a:pPr>
            <a:r>
              <a:rPr lang="en-AU" sz="5800" dirty="0" smtClean="0">
                <a:solidFill>
                  <a:srgbClr val="C00000"/>
                </a:solidFill>
                <a:latin typeface="Chiller" pitchFamily="82" charset="0"/>
              </a:rPr>
              <a:t>They may use incomplete sentences. Words are phrases are used for impact.</a:t>
            </a:r>
          </a:p>
          <a:p>
            <a:pPr>
              <a:buNone/>
            </a:pPr>
            <a:r>
              <a:rPr lang="en-AU" sz="5800" dirty="0" smtClean="0">
                <a:solidFill>
                  <a:srgbClr val="C00000"/>
                </a:solidFill>
                <a:latin typeface="Chiller" pitchFamily="82" charset="0"/>
              </a:rPr>
              <a:t>They contain facts, descriptions and atmosphere. Often designed to entertain.</a:t>
            </a:r>
          </a:p>
          <a:p>
            <a:pPr>
              <a:buNone/>
            </a:pPr>
            <a:r>
              <a:rPr lang="en-AU" sz="5800" dirty="0" smtClean="0">
                <a:solidFill>
                  <a:srgbClr val="C00000"/>
                </a:solidFill>
                <a:latin typeface="Chiller" pitchFamily="82" charset="0"/>
              </a:rPr>
              <a:t>Narratives have flexibility in their use of tense.</a:t>
            </a:r>
          </a:p>
          <a:p>
            <a:pPr>
              <a:buNone/>
            </a:pPr>
            <a:endParaRPr lang="en-AU" sz="2800" dirty="0" smtClean="0">
              <a:solidFill>
                <a:srgbClr val="FF0000"/>
              </a:solidFill>
              <a:latin typeface="Chiller" pitchFamily="82" charset="0"/>
            </a:endParaRPr>
          </a:p>
          <a:p>
            <a:endParaRPr lang="en-AU" dirty="0"/>
          </a:p>
        </p:txBody>
      </p:sp>
      <p:pic>
        <p:nvPicPr>
          <p:cNvPr id="11" name="Content Placeholder 10" descr="429844_10150683847046413_736736412_11689186_1332589957_n.jpg"/>
          <p:cNvPicPr>
            <a:picLocks noGrp="1" noChangeAspect="1"/>
          </p:cNvPicPr>
          <p:nvPr>
            <p:ph sz="half" idx="2"/>
          </p:nvPr>
        </p:nvPicPr>
        <p:blipFill>
          <a:blip r:embed="rId2" cstate="print"/>
          <a:stretch>
            <a:fillRect/>
          </a:stretch>
        </p:blipFill>
        <p:spPr>
          <a:xfrm>
            <a:off x="4934744" y="1524000"/>
            <a:ext cx="3486150" cy="4572000"/>
          </a:xfrm>
        </p:spPr>
      </p:pic>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subTitle" idx="1"/>
          </p:nvPr>
        </p:nvSpPr>
        <p:spPr/>
        <p:txBody>
          <a:bodyPr/>
          <a:lstStyle/>
          <a:p>
            <a:pPr>
              <a:buNone/>
            </a:pPr>
            <a:r>
              <a:rPr lang="en-AU" dirty="0" smtClean="0">
                <a:solidFill>
                  <a:schemeClr val="tx2">
                    <a:lumMod val="75000"/>
                  </a:schemeClr>
                </a:solidFill>
              </a:rPr>
              <a:t>Many good stories draw heavily on the experiences of the writer.</a:t>
            </a:r>
          </a:p>
          <a:p>
            <a:pPr>
              <a:buNone/>
            </a:pPr>
            <a:r>
              <a:rPr lang="en-AU" dirty="0" smtClean="0">
                <a:solidFill>
                  <a:schemeClr val="accent4">
                    <a:lumMod val="75000"/>
                  </a:schemeClr>
                </a:solidFill>
              </a:rPr>
              <a:t>Create evocative opening paragraphs.</a:t>
            </a:r>
          </a:p>
          <a:p>
            <a:pPr>
              <a:buNone/>
            </a:pPr>
            <a:r>
              <a:rPr lang="en-AU" dirty="0" smtClean="0">
                <a:solidFill>
                  <a:srgbClr val="7030A0"/>
                </a:solidFill>
              </a:rPr>
              <a:t>Paragraphs can be from one word long to several sentences.</a:t>
            </a:r>
          </a:p>
          <a:p>
            <a:pPr>
              <a:buNone/>
            </a:pPr>
            <a:r>
              <a:rPr lang="en-AU" dirty="0" smtClean="0">
                <a:solidFill>
                  <a:schemeClr val="tx2">
                    <a:lumMod val="75000"/>
                  </a:schemeClr>
                </a:solidFill>
              </a:rPr>
              <a:t>Don’t reveal too much.</a:t>
            </a:r>
          </a:p>
          <a:p>
            <a:pPr>
              <a:buNone/>
            </a:pPr>
            <a:r>
              <a:rPr lang="en-AU" dirty="0" smtClean="0">
                <a:solidFill>
                  <a:srgbClr val="FF3300"/>
                </a:solidFill>
              </a:rPr>
              <a:t>It should intrigue the reader or put questions in their mind.</a:t>
            </a:r>
          </a:p>
        </p:txBody>
      </p:sp>
      <p:sp>
        <p:nvSpPr>
          <p:cNvPr id="3" name="Title 2"/>
          <p:cNvSpPr>
            <a:spLocks noGrp="1"/>
          </p:cNvSpPr>
          <p:nvPr>
            <p:ph type="ctrTitle"/>
          </p:nvPr>
        </p:nvSpPr>
        <p:spPr/>
        <p:txBody>
          <a:bodyPr/>
          <a:lstStyle/>
          <a:p>
            <a:pPr algn="ctr"/>
            <a:r>
              <a:rPr lang="en-AU" dirty="0" smtClean="0">
                <a:solidFill>
                  <a:schemeClr val="accent2">
                    <a:lumMod val="75000"/>
                  </a:schemeClr>
                </a:solidFill>
                <a:latin typeface="Agency FB" pitchFamily="34" charset="0"/>
              </a:rPr>
              <a:t>Ideas </a:t>
            </a:r>
            <a:endParaRPr lang="en-AU" dirty="0">
              <a:solidFill>
                <a:schemeClr val="accent2">
                  <a:lumMod val="75000"/>
                </a:schemeClr>
              </a:solidFill>
              <a:latin typeface="Agency FB" pitchFamily="34" charset="0"/>
            </a:endParaRPr>
          </a:p>
        </p:txBody>
      </p:sp>
      <p:sp>
        <p:nvSpPr>
          <p:cNvPr id="4" name="5-Point Star 3"/>
          <p:cNvSpPr/>
          <p:nvPr/>
        </p:nvSpPr>
        <p:spPr>
          <a:xfrm>
            <a:off x="7380312" y="404664"/>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descr="images (17).jpg"/>
          <p:cNvPicPr>
            <a:picLocks noChangeAspect="1"/>
          </p:cNvPicPr>
          <p:nvPr/>
        </p:nvPicPr>
        <p:blipFill>
          <a:blip r:embed="rId2" cstate="print"/>
          <a:stretch>
            <a:fillRect/>
          </a:stretch>
        </p:blipFill>
        <p:spPr>
          <a:xfrm>
            <a:off x="5940152" y="1052735"/>
            <a:ext cx="1584176" cy="1936645"/>
          </a:xfrm>
          <a:prstGeom prst="rect">
            <a:avLst/>
          </a:prstGeom>
        </p:spPr>
      </p:pic>
      <p:pic>
        <p:nvPicPr>
          <p:cNvPr id="6" name="Picture 5" descr="help.jpg"/>
          <p:cNvPicPr>
            <a:picLocks noChangeAspect="1"/>
          </p:cNvPicPr>
          <p:nvPr/>
        </p:nvPicPr>
        <p:blipFill>
          <a:blip r:embed="rId3" cstate="print"/>
          <a:stretch>
            <a:fillRect/>
          </a:stretch>
        </p:blipFill>
        <p:spPr>
          <a:xfrm>
            <a:off x="731572" y="836712"/>
            <a:ext cx="2986999" cy="2016224"/>
          </a:xfrm>
          <a:prstGeom prst="rect">
            <a:avLst/>
          </a:prstGeom>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buNone/>
            </a:pPr>
            <a:r>
              <a:rPr lang="en-AU" sz="3200" dirty="0" smtClean="0">
                <a:solidFill>
                  <a:schemeClr val="bg1"/>
                </a:solidFill>
                <a:latin typeface="French Script MT" pitchFamily="66" charset="0"/>
              </a:rPr>
              <a:t>Try to include themes that encourage higher thinking. Think about issues like global warming, animal activism, human rights, equality etc. Remember that people are influenced by what they read. When you edit what you have written, be aware of political correctness.</a:t>
            </a:r>
            <a:endParaRPr lang="en-AU" sz="3200" dirty="0">
              <a:solidFill>
                <a:schemeClr val="bg1"/>
              </a:solidFill>
              <a:latin typeface="French Script MT" pitchFamily="66" charset="0"/>
            </a:endParaRPr>
          </a:p>
        </p:txBody>
      </p:sp>
      <p:sp>
        <p:nvSpPr>
          <p:cNvPr id="3" name="Title 2"/>
          <p:cNvSpPr>
            <a:spLocks noGrp="1"/>
          </p:cNvSpPr>
          <p:nvPr>
            <p:ph type="title"/>
          </p:nvPr>
        </p:nvSpPr>
        <p:spPr/>
        <p:txBody>
          <a:bodyPr/>
          <a:lstStyle/>
          <a:p>
            <a:pPr algn="ctr"/>
            <a:r>
              <a:rPr lang="en-AU" dirty="0" smtClean="0">
                <a:solidFill>
                  <a:srgbClr val="FF0000"/>
                </a:solidFill>
                <a:latin typeface="Chiller" pitchFamily="82" charset="0"/>
              </a:rPr>
              <a:t>Messages?</a:t>
            </a:r>
            <a:endParaRPr lang="en-AU" dirty="0">
              <a:solidFill>
                <a:srgbClr val="FF0000"/>
              </a:solidFill>
              <a:latin typeface="Chiller" pitchFamily="82" charset="0"/>
            </a:endParaRPr>
          </a:p>
        </p:txBody>
      </p:sp>
      <p:pic>
        <p:nvPicPr>
          <p:cNvPr id="4" name="Picture 3" descr="430110_10150678429451413_736736412_11674000_416835229_n.jpg"/>
          <p:cNvPicPr>
            <a:picLocks noChangeAspect="1"/>
          </p:cNvPicPr>
          <p:nvPr/>
        </p:nvPicPr>
        <p:blipFill>
          <a:blip r:embed="rId2" cstate="print"/>
          <a:stretch>
            <a:fillRect/>
          </a:stretch>
        </p:blipFill>
        <p:spPr>
          <a:xfrm>
            <a:off x="2627784" y="4221088"/>
            <a:ext cx="3991372" cy="2376264"/>
          </a:xfrm>
          <a:prstGeom prst="rect">
            <a:avLst/>
          </a:prstGeom>
        </p:spPr>
      </p:pic>
      <p:sp>
        <p:nvSpPr>
          <p:cNvPr id="5" name="Explosion 1 4"/>
          <p:cNvSpPr/>
          <p:nvPr/>
        </p:nvSpPr>
        <p:spPr>
          <a:xfrm>
            <a:off x="5508104" y="476672"/>
            <a:ext cx="914400" cy="9144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ransition>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0" y="1340768"/>
            <a:ext cx="8229600" cy="4572000"/>
          </a:xfrm>
          <a:ln>
            <a:solidFill>
              <a:schemeClr val="accent5">
                <a:lumMod val="50000"/>
              </a:schemeClr>
            </a:solidFill>
          </a:ln>
        </p:spPr>
        <p:txBody>
          <a:bodyPr>
            <a:normAutofit/>
          </a:bodyPr>
          <a:lstStyle/>
          <a:p>
            <a:pPr>
              <a:buNone/>
            </a:pPr>
            <a:r>
              <a:rPr lang="en-AU" dirty="0" smtClean="0">
                <a:solidFill>
                  <a:schemeClr val="bg1"/>
                </a:solidFill>
              </a:rPr>
              <a:t>The closing paragraph should tie up the most important threads of your story. </a:t>
            </a:r>
            <a:r>
              <a:rPr lang="en-AU" dirty="0" smtClean="0">
                <a:solidFill>
                  <a:schemeClr val="accent4">
                    <a:lumMod val="50000"/>
                  </a:schemeClr>
                </a:solidFill>
              </a:rPr>
              <a:t>The reader should feel satisfied that the ordeals of the characters are over. </a:t>
            </a:r>
          </a:p>
          <a:p>
            <a:pPr algn="ctr">
              <a:buNone/>
            </a:pPr>
            <a:r>
              <a:rPr lang="en-AU" dirty="0" smtClean="0">
                <a:solidFill>
                  <a:schemeClr val="bg1"/>
                </a:solidFill>
              </a:rPr>
              <a:t>Doesn’t have to be a happy ending.</a:t>
            </a:r>
          </a:p>
          <a:p>
            <a:endParaRPr lang="en-AU" dirty="0" smtClean="0"/>
          </a:p>
          <a:p>
            <a:pPr algn="ctr">
              <a:buNone/>
            </a:pPr>
            <a:r>
              <a:rPr lang="en-AU" sz="3600" dirty="0" smtClean="0">
                <a:solidFill>
                  <a:srgbClr val="FF0000"/>
                </a:solidFill>
                <a:latin typeface="Aharoni" pitchFamily="2" charset="-79"/>
                <a:cs typeface="Aharoni" pitchFamily="2" charset="-79"/>
              </a:rPr>
              <a:t>Do not use these endings:</a:t>
            </a:r>
          </a:p>
          <a:p>
            <a:pPr algn="ctr"/>
            <a:endParaRPr lang="en-AU" dirty="0" smtClean="0">
              <a:solidFill>
                <a:srgbClr val="FFC000"/>
              </a:solidFill>
            </a:endParaRPr>
          </a:p>
          <a:p>
            <a:pPr algn="ctr">
              <a:buNone/>
            </a:pPr>
            <a:r>
              <a:rPr lang="en-AU" dirty="0" smtClean="0">
                <a:solidFill>
                  <a:schemeClr val="bg1"/>
                </a:solidFill>
              </a:rPr>
              <a:t>...and they lived happily ever after. (</a:t>
            </a:r>
            <a:r>
              <a:rPr lang="en-AU" dirty="0" err="1" smtClean="0">
                <a:solidFill>
                  <a:schemeClr val="bg1"/>
                </a:solidFill>
              </a:rPr>
              <a:t>eeergh</a:t>
            </a:r>
            <a:r>
              <a:rPr lang="en-AU" dirty="0" smtClean="0">
                <a:solidFill>
                  <a:schemeClr val="bg1"/>
                </a:solidFill>
              </a:rPr>
              <a:t>)</a:t>
            </a:r>
          </a:p>
          <a:p>
            <a:pPr algn="ctr">
              <a:buNone/>
            </a:pPr>
            <a:r>
              <a:rPr lang="en-AU" dirty="0" smtClean="0">
                <a:solidFill>
                  <a:schemeClr val="bg1"/>
                </a:solidFill>
              </a:rPr>
              <a:t>...then I woke up and found it was all a dream. (</a:t>
            </a:r>
            <a:r>
              <a:rPr lang="en-AU" dirty="0" err="1" smtClean="0">
                <a:solidFill>
                  <a:schemeClr val="bg1"/>
                </a:solidFill>
              </a:rPr>
              <a:t>aaagh</a:t>
            </a:r>
            <a:r>
              <a:rPr lang="en-AU" dirty="0" smtClean="0">
                <a:solidFill>
                  <a:schemeClr val="bg1"/>
                </a:solidFill>
              </a:rPr>
              <a:t>)</a:t>
            </a:r>
          </a:p>
          <a:p>
            <a:endParaRPr lang="en-AU" dirty="0" smtClean="0"/>
          </a:p>
          <a:p>
            <a:endParaRPr lang="en-AU" dirty="0"/>
          </a:p>
        </p:txBody>
      </p:sp>
      <p:sp>
        <p:nvSpPr>
          <p:cNvPr id="3" name="Title 2"/>
          <p:cNvSpPr>
            <a:spLocks noGrp="1"/>
          </p:cNvSpPr>
          <p:nvPr>
            <p:ph type="title"/>
          </p:nvPr>
        </p:nvSpPr>
        <p:spPr/>
        <p:txBody>
          <a:bodyPr>
            <a:normAutofit/>
          </a:bodyPr>
          <a:lstStyle/>
          <a:p>
            <a:pPr algn="ctr"/>
            <a:r>
              <a:rPr lang="en-AU" dirty="0" smtClean="0">
                <a:solidFill>
                  <a:srgbClr val="7030A0"/>
                </a:solidFill>
                <a:latin typeface="Baskerville Old Face" pitchFamily="18" charset="0"/>
              </a:rPr>
              <a:t>The Closing Paragraph</a:t>
            </a:r>
            <a:endParaRPr lang="en-AU" dirty="0">
              <a:solidFill>
                <a:srgbClr val="7030A0"/>
              </a:solidFill>
              <a:latin typeface="Baskerville Old Face" pitchFamily="18" charset="0"/>
            </a:endParaRP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152400"/>
            <a:ext cx="8229600" cy="1219200"/>
          </a:xfrm>
        </p:spPr>
        <p:txBody>
          <a:bodyPr>
            <a:normAutofit/>
          </a:bodyPr>
          <a:lstStyle/>
          <a:p>
            <a:r>
              <a:rPr lang="en-AU" sz="6000" dirty="0" smtClean="0">
                <a:solidFill>
                  <a:srgbClr val="FF3300"/>
                </a:solidFill>
              </a:rPr>
              <a:t>TIP...</a:t>
            </a:r>
            <a:endParaRPr lang="en-AU" sz="6000" dirty="0">
              <a:solidFill>
                <a:srgbClr val="FF3300"/>
              </a:solidFill>
            </a:endParaRPr>
          </a:p>
        </p:txBody>
      </p:sp>
      <p:pic>
        <p:nvPicPr>
          <p:cNvPr id="12" name="Content Placeholder 11" descr="427437_10150639686121413_736736412_11564133_396123349_n.jpg"/>
          <p:cNvPicPr>
            <a:picLocks noGrp="1" noChangeAspect="1"/>
          </p:cNvPicPr>
          <p:nvPr>
            <p:ph sz="half" idx="4294967295"/>
          </p:nvPr>
        </p:nvPicPr>
        <p:blipFill>
          <a:blip r:embed="rId2" cstate="print"/>
          <a:stretch>
            <a:fillRect/>
          </a:stretch>
        </p:blipFill>
        <p:spPr>
          <a:xfrm>
            <a:off x="4211960" y="692696"/>
            <a:ext cx="4059237" cy="3044825"/>
          </a:xfrm>
        </p:spPr>
      </p:pic>
      <p:sp>
        <p:nvSpPr>
          <p:cNvPr id="4" name="Regular Pentagon 3"/>
          <p:cNvSpPr/>
          <p:nvPr/>
        </p:nvSpPr>
        <p:spPr>
          <a:xfrm>
            <a:off x="323528" y="1196752"/>
            <a:ext cx="3024336" cy="4752528"/>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dirty="0" smtClean="0">
                <a:solidFill>
                  <a:schemeClr val="tx2">
                    <a:lumMod val="10000"/>
                  </a:schemeClr>
                </a:solidFill>
                <a:latin typeface="Chiller" pitchFamily="82" charset="0"/>
              </a:rPr>
              <a:t>The opening paragraph and the title are the first impressions the reader has of your story. They should capture the reader’s attention.</a:t>
            </a:r>
            <a:endParaRPr lang="en-AU" sz="2400" b="1" dirty="0">
              <a:solidFill>
                <a:schemeClr val="tx2">
                  <a:lumMod val="10000"/>
                </a:schemeClr>
              </a:solidFill>
              <a:latin typeface="Chiller" pitchFamily="82" charset="0"/>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solidFill>
                  <a:schemeClr val="tx2">
                    <a:lumMod val="50000"/>
                  </a:schemeClr>
                </a:solidFill>
              </a:rPr>
              <a:t>Using Different Sentence Types</a:t>
            </a:r>
            <a:endParaRPr lang="en-AU" dirty="0">
              <a:solidFill>
                <a:schemeClr val="tx2">
                  <a:lumMod val="50000"/>
                </a:schemeClr>
              </a:solidFill>
            </a:endParaRPr>
          </a:p>
        </p:txBody>
      </p:sp>
      <p:sp>
        <p:nvSpPr>
          <p:cNvPr id="3" name="Content Placeholder 2"/>
          <p:cNvSpPr>
            <a:spLocks noGrp="1"/>
          </p:cNvSpPr>
          <p:nvPr>
            <p:ph sz="half" idx="1"/>
          </p:nvPr>
        </p:nvSpPr>
        <p:spPr/>
        <p:txBody>
          <a:bodyPr>
            <a:normAutofit fontScale="92500" lnSpcReduction="10000"/>
          </a:bodyPr>
          <a:lstStyle/>
          <a:p>
            <a:r>
              <a:rPr lang="en-AU" dirty="0" smtClean="0"/>
              <a:t>There are four main sentence types, all of which can be used in fiction writing.</a:t>
            </a:r>
          </a:p>
          <a:p>
            <a:r>
              <a:rPr lang="en-AU" dirty="0" smtClean="0"/>
              <a:t>Statement</a:t>
            </a:r>
          </a:p>
          <a:p>
            <a:r>
              <a:rPr lang="en-AU" dirty="0" smtClean="0"/>
              <a:t>Question</a:t>
            </a:r>
          </a:p>
          <a:p>
            <a:r>
              <a:rPr lang="en-AU" dirty="0" smtClean="0"/>
              <a:t>Exclamation</a:t>
            </a:r>
          </a:p>
          <a:p>
            <a:r>
              <a:rPr lang="en-AU" dirty="0" smtClean="0"/>
              <a:t>Command</a:t>
            </a:r>
          </a:p>
          <a:p>
            <a:r>
              <a:rPr lang="en-AU" dirty="0" err="1" smtClean="0"/>
              <a:t>n.b</a:t>
            </a:r>
            <a:r>
              <a:rPr lang="en-AU" dirty="0" smtClean="0"/>
              <a:t>. Incomplete sentences are acceptable in narratives but less acceptable in most other writing.</a:t>
            </a:r>
            <a:endParaRPr lang="en-AU" dirty="0"/>
          </a:p>
        </p:txBody>
      </p:sp>
      <p:pic>
        <p:nvPicPr>
          <p:cNvPr id="5" name="Content Placeholder 4" descr="528292_10150739556681413_736736412_11893397_23127282_n.jpg"/>
          <p:cNvPicPr>
            <a:picLocks noGrp="1" noChangeAspect="1"/>
          </p:cNvPicPr>
          <p:nvPr>
            <p:ph sz="half" idx="2"/>
          </p:nvPr>
        </p:nvPicPr>
        <p:blipFill>
          <a:blip r:embed="rId2" cstate="print"/>
          <a:stretch>
            <a:fillRect/>
          </a:stretch>
        </p:blipFill>
        <p:spPr>
          <a:xfrm>
            <a:off x="4648200" y="1701305"/>
            <a:ext cx="4059238" cy="421739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AU" dirty="0" smtClean="0">
                <a:solidFill>
                  <a:schemeClr val="tx2">
                    <a:lumMod val="10000"/>
                  </a:schemeClr>
                </a:solidFill>
              </a:rPr>
              <a:t>Rhetorical Questions</a:t>
            </a:r>
            <a:endParaRPr lang="en-AU" dirty="0">
              <a:solidFill>
                <a:schemeClr val="tx2">
                  <a:lumMod val="10000"/>
                </a:schemeClr>
              </a:solidFill>
            </a:endParaRPr>
          </a:p>
        </p:txBody>
      </p:sp>
      <p:sp>
        <p:nvSpPr>
          <p:cNvPr id="2" name="Content Placeholder 1"/>
          <p:cNvSpPr>
            <a:spLocks noGrp="1"/>
          </p:cNvSpPr>
          <p:nvPr>
            <p:ph sz="half" idx="1"/>
          </p:nvPr>
        </p:nvSpPr>
        <p:spPr>
          <a:xfrm>
            <a:off x="1763688" y="1628800"/>
            <a:ext cx="4059936" cy="4572000"/>
          </a:xfrm>
        </p:spPr>
        <p:txBody>
          <a:bodyPr>
            <a:normAutofit fontScale="85000" lnSpcReduction="10000"/>
          </a:bodyPr>
          <a:lstStyle/>
          <a:p>
            <a:pPr algn="ctr">
              <a:buNone/>
            </a:pPr>
            <a:r>
              <a:rPr lang="en-AU" dirty="0" smtClean="0">
                <a:solidFill>
                  <a:srgbClr val="FF0000"/>
                </a:solidFill>
              </a:rPr>
              <a:t>The rhetorical question is a device that fiction writers can incorporate into their writing to hold the attention of the reader. We use them all the time in our everyday conversations e.g. “Why didn’t I think of that?”</a:t>
            </a:r>
          </a:p>
          <a:p>
            <a:pPr>
              <a:buNone/>
            </a:pPr>
            <a:endParaRPr lang="en-AU" dirty="0" smtClean="0">
              <a:solidFill>
                <a:schemeClr val="tx2">
                  <a:lumMod val="50000"/>
                </a:schemeClr>
              </a:solidFill>
            </a:endParaRPr>
          </a:p>
          <a:p>
            <a:pPr>
              <a:buNone/>
            </a:pPr>
            <a:endParaRPr lang="en-AU" dirty="0" smtClean="0">
              <a:solidFill>
                <a:schemeClr val="tx2">
                  <a:lumMod val="50000"/>
                </a:schemeClr>
              </a:solidFill>
            </a:endParaRPr>
          </a:p>
          <a:p>
            <a:pPr>
              <a:buNone/>
            </a:pPr>
            <a:r>
              <a:rPr lang="en-AU" dirty="0" smtClean="0">
                <a:solidFill>
                  <a:schemeClr val="tx2">
                    <a:lumMod val="50000"/>
                  </a:schemeClr>
                </a:solidFill>
              </a:rPr>
              <a:t>By using rhetorical questions the writer can put the reader into the character’s mind and share his/her emotions.</a:t>
            </a:r>
            <a:endParaRPr lang="en-AU" dirty="0">
              <a:solidFill>
                <a:schemeClr val="tx2">
                  <a:lumMod val="50000"/>
                </a:schemeClr>
              </a:solidFill>
            </a:endParaRPr>
          </a:p>
        </p:txBody>
      </p:sp>
      <p:pic>
        <p:nvPicPr>
          <p:cNvPr id="5" name="Content Placeholder 4" descr="images (37).jpg"/>
          <p:cNvPicPr>
            <a:picLocks noGrp="1" noChangeAspect="1"/>
          </p:cNvPicPr>
          <p:nvPr>
            <p:ph sz="half" idx="2"/>
          </p:nvPr>
        </p:nvPicPr>
        <p:blipFill>
          <a:blip r:embed="rId2" cstate="print"/>
          <a:stretch>
            <a:fillRect/>
          </a:stretch>
        </p:blipFill>
        <p:spPr>
          <a:xfrm>
            <a:off x="7380312" y="980728"/>
            <a:ext cx="1026114" cy="1368152"/>
          </a:xfrm>
        </p:spPr>
      </p:pic>
      <p:pic>
        <p:nvPicPr>
          <p:cNvPr id="6" name="Picture 5" descr="images (43).jpg"/>
          <p:cNvPicPr>
            <a:picLocks noChangeAspect="1"/>
          </p:cNvPicPr>
          <p:nvPr/>
        </p:nvPicPr>
        <p:blipFill>
          <a:blip r:embed="rId3" cstate="print"/>
          <a:stretch>
            <a:fillRect/>
          </a:stretch>
        </p:blipFill>
        <p:spPr>
          <a:xfrm>
            <a:off x="7596336" y="2780928"/>
            <a:ext cx="714375" cy="952500"/>
          </a:xfrm>
          <a:prstGeom prst="rect">
            <a:avLst/>
          </a:prstGeom>
        </p:spPr>
      </p:pic>
    </p:spTree>
  </p:cSld>
  <p:clrMapOvr>
    <a:masterClrMapping/>
  </p:clrMapOvr>
  <p:transition>
    <p:cu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495</TotalTime>
  <Words>1387</Words>
  <Application>Microsoft Office PowerPoint</Application>
  <PresentationFormat>On-screen Show (4:3)</PresentationFormat>
  <Paragraphs>103</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Paper</vt:lpstr>
      <vt:lpstr>Creative Writing</vt:lpstr>
      <vt:lpstr>What is a Narrative?</vt:lpstr>
      <vt:lpstr>  Features of Narratives </vt:lpstr>
      <vt:lpstr>Ideas </vt:lpstr>
      <vt:lpstr>Messages?</vt:lpstr>
      <vt:lpstr>The Closing Paragraph</vt:lpstr>
      <vt:lpstr>TIP...</vt:lpstr>
      <vt:lpstr>Using Different Sentence Types</vt:lpstr>
      <vt:lpstr>Rhetorical Questions</vt:lpstr>
      <vt:lpstr>Using variety in sentence length</vt:lpstr>
      <vt:lpstr>Use variety in sentence beginnings.</vt:lpstr>
      <vt:lpstr>Repetition</vt:lpstr>
      <vt:lpstr>Repetition, Repetition, Repetition,</vt:lpstr>
      <vt:lpstr>Using all the senses...</vt:lpstr>
      <vt:lpstr>  Direct or Indirect Speech. </vt:lpstr>
      <vt:lpstr>Creating Characters.</vt:lpstr>
      <vt:lpstr>Giving characters names.</vt:lpstr>
      <vt:lpstr>Showing not telling</vt:lpstr>
      <vt:lpstr>Point of view</vt:lpstr>
      <vt:lpstr>Writing Tip</vt:lpstr>
      <vt:lpstr>Structure</vt:lpstr>
      <vt:lpstr>Outline</vt:lpstr>
      <vt:lpstr>Higher language</vt:lpstr>
      <vt:lpstr>What if?</vt:lpstr>
      <vt:lpstr>Creating Atmosphere</vt:lpstr>
      <vt:lpstr>Edit ,edit, edit!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Writing</dc:title>
  <dc:creator>Sue</dc:creator>
  <cp:lastModifiedBy>Sue</cp:lastModifiedBy>
  <cp:revision>31</cp:revision>
  <dcterms:created xsi:type="dcterms:W3CDTF">2012-03-24T02:29:08Z</dcterms:created>
  <dcterms:modified xsi:type="dcterms:W3CDTF">2014-02-22T01:57:49Z</dcterms:modified>
</cp:coreProperties>
</file>